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91" r:id="rId3"/>
    <p:sldMasterId id="2147483705" r:id="rId4"/>
    <p:sldMasterId id="2147483719" r:id="rId5"/>
    <p:sldMasterId id="2147483733" r:id="rId6"/>
    <p:sldMasterId id="2147483747" r:id="rId7"/>
  </p:sldMasterIdLst>
  <p:sldIdLst>
    <p:sldId id="257" r:id="rId8"/>
    <p:sldId id="258" r:id="rId9"/>
    <p:sldId id="259" r:id="rId10"/>
    <p:sldId id="273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0" r:id="rId19"/>
    <p:sldId id="268" r:id="rId20"/>
    <p:sldId id="274" r:id="rId21"/>
    <p:sldId id="269" r:id="rId22"/>
    <p:sldId id="270" r:id="rId23"/>
    <p:sldId id="271" r:id="rId24"/>
    <p:sldId id="272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Лист1!$A$14</c:f>
              <c:strCache>
                <c:ptCount val="1"/>
                <c:pt idx="0">
                  <c:v>Понизили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Лист1!$B$13:$G$13</c:f>
              <c:strCache>
                <c:ptCount val="6"/>
                <c:pt idx="0">
                  <c:v>математика</c:v>
                </c:pt>
                <c:pt idx="1">
                  <c:v>русский</c:v>
                </c:pt>
                <c:pt idx="2">
                  <c:v>биология</c:v>
                </c:pt>
                <c:pt idx="3">
                  <c:v>история</c:v>
                </c:pt>
                <c:pt idx="4">
                  <c:v>география</c:v>
                </c:pt>
                <c:pt idx="5">
                  <c:v>обществознание</c:v>
                </c:pt>
              </c:strCache>
            </c:strRef>
          </c:cat>
          <c:val>
            <c:numRef>
              <c:f>Лист1!$B$14:$G$14</c:f>
              <c:numCache>
                <c:formatCode>General</c:formatCode>
                <c:ptCount val="6"/>
                <c:pt idx="0">
                  <c:v>64</c:v>
                </c:pt>
                <c:pt idx="1">
                  <c:v>74</c:v>
                </c:pt>
                <c:pt idx="2">
                  <c:v>56</c:v>
                </c:pt>
                <c:pt idx="3">
                  <c:v>69</c:v>
                </c:pt>
                <c:pt idx="4">
                  <c:v>23</c:v>
                </c:pt>
                <c:pt idx="5">
                  <c:v>80</c:v>
                </c:pt>
              </c:numCache>
            </c:numRef>
          </c:val>
        </c:ser>
        <c:ser>
          <c:idx val="1"/>
          <c:order val="1"/>
          <c:tx>
            <c:strRef>
              <c:f>Лист1!$A$15</c:f>
              <c:strCache>
                <c:ptCount val="1"/>
                <c:pt idx="0">
                  <c:v>Подтвердили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Лист1!$B$13:$G$13</c:f>
              <c:strCache>
                <c:ptCount val="6"/>
                <c:pt idx="0">
                  <c:v>математика</c:v>
                </c:pt>
                <c:pt idx="1">
                  <c:v>русский</c:v>
                </c:pt>
                <c:pt idx="2">
                  <c:v>биология</c:v>
                </c:pt>
                <c:pt idx="3">
                  <c:v>история</c:v>
                </c:pt>
                <c:pt idx="4">
                  <c:v>география</c:v>
                </c:pt>
                <c:pt idx="5">
                  <c:v>обществознание</c:v>
                </c:pt>
              </c:strCache>
            </c:strRef>
          </c:cat>
          <c:val>
            <c:numRef>
              <c:f>Лист1!$B$15:$G$15</c:f>
              <c:numCache>
                <c:formatCode>General</c:formatCode>
                <c:ptCount val="6"/>
                <c:pt idx="0">
                  <c:v>36</c:v>
                </c:pt>
                <c:pt idx="1">
                  <c:v>24</c:v>
                </c:pt>
                <c:pt idx="2">
                  <c:v>39</c:v>
                </c:pt>
                <c:pt idx="3">
                  <c:v>27</c:v>
                </c:pt>
                <c:pt idx="4">
                  <c:v>58</c:v>
                </c:pt>
                <c:pt idx="5">
                  <c:v>16</c:v>
                </c:pt>
              </c:numCache>
            </c:numRef>
          </c:val>
        </c:ser>
        <c:ser>
          <c:idx val="2"/>
          <c:order val="2"/>
          <c:tx>
            <c:strRef>
              <c:f>Лист1!$A$16</c:f>
              <c:strCache>
                <c:ptCount val="1"/>
                <c:pt idx="0">
                  <c:v>Повысили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Лист1!$B$13:$G$13</c:f>
              <c:strCache>
                <c:ptCount val="6"/>
                <c:pt idx="0">
                  <c:v>математика</c:v>
                </c:pt>
                <c:pt idx="1">
                  <c:v>русский</c:v>
                </c:pt>
                <c:pt idx="2">
                  <c:v>биология</c:v>
                </c:pt>
                <c:pt idx="3">
                  <c:v>история</c:v>
                </c:pt>
                <c:pt idx="4">
                  <c:v>география</c:v>
                </c:pt>
                <c:pt idx="5">
                  <c:v>обществознание</c:v>
                </c:pt>
              </c:strCache>
            </c:strRef>
          </c:cat>
          <c:val>
            <c:numRef>
              <c:f>Лист1!$B$16:$G$16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4</c:v>
                </c:pt>
                <c:pt idx="4">
                  <c:v>19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6123704"/>
        <c:axId val="136124880"/>
        <c:axId val="0"/>
      </c:bar3DChart>
      <c:catAx>
        <c:axId val="136123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6124880"/>
        <c:crosses val="autoZero"/>
        <c:auto val="1"/>
        <c:lblAlgn val="ctr"/>
        <c:lblOffset val="100"/>
        <c:noMultiLvlLbl val="0"/>
      </c:catAx>
      <c:valAx>
        <c:axId val="136124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123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Лист1!$B$11</c:f>
              <c:strCache>
                <c:ptCount val="1"/>
                <c:pt idx="0">
                  <c:v>Понизили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Лист1!$C$10:$F$10</c:f>
              <c:strCache>
                <c:ptCount val="4"/>
                <c:pt idx="0">
                  <c:v>математика</c:v>
                </c:pt>
                <c:pt idx="1">
                  <c:v>русский язык</c:v>
                </c:pt>
                <c:pt idx="2">
                  <c:v>история</c:v>
                </c:pt>
                <c:pt idx="3">
                  <c:v>обществознание</c:v>
                </c:pt>
              </c:strCache>
            </c:strRef>
          </c:cat>
          <c:val>
            <c:numRef>
              <c:f>Лист1!$C$11:$F$11</c:f>
              <c:numCache>
                <c:formatCode>General</c:formatCode>
                <c:ptCount val="4"/>
                <c:pt idx="0">
                  <c:v>37</c:v>
                </c:pt>
                <c:pt idx="1">
                  <c:v>72</c:v>
                </c:pt>
                <c:pt idx="2">
                  <c:v>30</c:v>
                </c:pt>
                <c:pt idx="3">
                  <c:v>77</c:v>
                </c:pt>
              </c:numCache>
            </c:numRef>
          </c:val>
        </c:ser>
        <c:ser>
          <c:idx val="1"/>
          <c:order val="1"/>
          <c:tx>
            <c:strRef>
              <c:f>Лист1!$B$12</c:f>
              <c:strCache>
                <c:ptCount val="1"/>
                <c:pt idx="0">
                  <c:v>Подтвердили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Лист1!$C$10:$F$10</c:f>
              <c:strCache>
                <c:ptCount val="4"/>
                <c:pt idx="0">
                  <c:v>математика</c:v>
                </c:pt>
                <c:pt idx="1">
                  <c:v>русский язык</c:v>
                </c:pt>
                <c:pt idx="2">
                  <c:v>история</c:v>
                </c:pt>
                <c:pt idx="3">
                  <c:v>обществознание</c:v>
                </c:pt>
              </c:strCache>
            </c:strRef>
          </c:cat>
          <c:val>
            <c:numRef>
              <c:f>Лист1!$C$12:$F$12</c:f>
              <c:numCache>
                <c:formatCode>General</c:formatCode>
                <c:ptCount val="4"/>
                <c:pt idx="0">
                  <c:v>39</c:v>
                </c:pt>
                <c:pt idx="1">
                  <c:v>28</c:v>
                </c:pt>
                <c:pt idx="2">
                  <c:v>58</c:v>
                </c:pt>
                <c:pt idx="3">
                  <c:v>23</c:v>
                </c:pt>
              </c:numCache>
            </c:numRef>
          </c:val>
        </c:ser>
        <c:ser>
          <c:idx val="2"/>
          <c:order val="2"/>
          <c:tx>
            <c:strRef>
              <c:f>Лист1!$B$13</c:f>
              <c:strCache>
                <c:ptCount val="1"/>
                <c:pt idx="0">
                  <c:v>Повысили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Лист1!$C$10:$F$10</c:f>
              <c:strCache>
                <c:ptCount val="4"/>
                <c:pt idx="0">
                  <c:v>математика</c:v>
                </c:pt>
                <c:pt idx="1">
                  <c:v>русский язык</c:v>
                </c:pt>
                <c:pt idx="2">
                  <c:v>история</c:v>
                </c:pt>
                <c:pt idx="3">
                  <c:v>обществознание</c:v>
                </c:pt>
              </c:strCache>
            </c:strRef>
          </c:cat>
          <c:val>
            <c:numRef>
              <c:f>Лист1!$C$13:$F$13</c:f>
              <c:numCache>
                <c:formatCode>General</c:formatCode>
                <c:ptCount val="4"/>
                <c:pt idx="0">
                  <c:v>24</c:v>
                </c:pt>
                <c:pt idx="1">
                  <c:v>0</c:v>
                </c:pt>
                <c:pt idx="2">
                  <c:v>12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6125272"/>
        <c:axId val="136119392"/>
        <c:axId val="0"/>
      </c:bar3DChart>
      <c:catAx>
        <c:axId val="136125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6119392"/>
        <c:crosses val="autoZero"/>
        <c:auto val="1"/>
        <c:lblAlgn val="ctr"/>
        <c:lblOffset val="100"/>
        <c:noMultiLvlLbl val="0"/>
      </c:catAx>
      <c:valAx>
        <c:axId val="13611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125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Лист1!$B$11</c:f>
              <c:strCache>
                <c:ptCount val="1"/>
                <c:pt idx="0">
                  <c:v>Понизили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Лист1!$C$10:$J$10</c:f>
              <c:strCache>
                <c:ptCount val="8"/>
                <c:pt idx="0">
                  <c:v>математика</c:v>
                </c:pt>
                <c:pt idx="1">
                  <c:v>русский язык</c:v>
                </c:pt>
                <c:pt idx="2">
                  <c:v>физика</c:v>
                </c:pt>
                <c:pt idx="3">
                  <c:v>история</c:v>
                </c:pt>
                <c:pt idx="4">
                  <c:v>химия</c:v>
                </c:pt>
                <c:pt idx="5">
                  <c:v>обществознание</c:v>
                </c:pt>
                <c:pt idx="6">
                  <c:v>география</c:v>
                </c:pt>
                <c:pt idx="7">
                  <c:v>биология</c:v>
                </c:pt>
              </c:strCache>
            </c:strRef>
          </c:cat>
          <c:val>
            <c:numRef>
              <c:f>Лист1!$C$11:$J$11</c:f>
              <c:numCache>
                <c:formatCode>General</c:formatCode>
                <c:ptCount val="8"/>
                <c:pt idx="0">
                  <c:v>53</c:v>
                </c:pt>
                <c:pt idx="1">
                  <c:v>35</c:v>
                </c:pt>
                <c:pt idx="2">
                  <c:v>75</c:v>
                </c:pt>
                <c:pt idx="3">
                  <c:v>39</c:v>
                </c:pt>
                <c:pt idx="4">
                  <c:v>18</c:v>
                </c:pt>
                <c:pt idx="5">
                  <c:v>47</c:v>
                </c:pt>
                <c:pt idx="6">
                  <c:v>31</c:v>
                </c:pt>
                <c:pt idx="7">
                  <c:v>95</c:v>
                </c:pt>
              </c:numCache>
            </c:numRef>
          </c:val>
        </c:ser>
        <c:ser>
          <c:idx val="1"/>
          <c:order val="1"/>
          <c:tx>
            <c:strRef>
              <c:f>Лист1!$B$12</c:f>
              <c:strCache>
                <c:ptCount val="1"/>
                <c:pt idx="0">
                  <c:v>Подтвердили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Лист1!$C$10:$J$10</c:f>
              <c:strCache>
                <c:ptCount val="8"/>
                <c:pt idx="0">
                  <c:v>математика</c:v>
                </c:pt>
                <c:pt idx="1">
                  <c:v>русский язык</c:v>
                </c:pt>
                <c:pt idx="2">
                  <c:v>физика</c:v>
                </c:pt>
                <c:pt idx="3">
                  <c:v>история</c:v>
                </c:pt>
                <c:pt idx="4">
                  <c:v>химия</c:v>
                </c:pt>
                <c:pt idx="5">
                  <c:v>обществознание</c:v>
                </c:pt>
                <c:pt idx="6">
                  <c:v>география</c:v>
                </c:pt>
                <c:pt idx="7">
                  <c:v>биология</c:v>
                </c:pt>
              </c:strCache>
            </c:strRef>
          </c:cat>
          <c:val>
            <c:numRef>
              <c:f>Лист1!$C$12:$J$12</c:f>
              <c:numCache>
                <c:formatCode>General</c:formatCode>
                <c:ptCount val="8"/>
                <c:pt idx="0">
                  <c:v>47</c:v>
                </c:pt>
                <c:pt idx="1">
                  <c:v>54</c:v>
                </c:pt>
                <c:pt idx="2">
                  <c:v>25</c:v>
                </c:pt>
                <c:pt idx="3">
                  <c:v>46</c:v>
                </c:pt>
                <c:pt idx="4">
                  <c:v>71</c:v>
                </c:pt>
                <c:pt idx="5">
                  <c:v>47</c:v>
                </c:pt>
                <c:pt idx="6">
                  <c:v>46</c:v>
                </c:pt>
                <c:pt idx="7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Лист1!$B$13</c:f>
              <c:strCache>
                <c:ptCount val="1"/>
                <c:pt idx="0">
                  <c:v>Повысили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Лист1!$C$10:$J$10</c:f>
              <c:strCache>
                <c:ptCount val="8"/>
                <c:pt idx="0">
                  <c:v>математика</c:v>
                </c:pt>
                <c:pt idx="1">
                  <c:v>русский язык</c:v>
                </c:pt>
                <c:pt idx="2">
                  <c:v>физика</c:v>
                </c:pt>
                <c:pt idx="3">
                  <c:v>история</c:v>
                </c:pt>
                <c:pt idx="4">
                  <c:v>химия</c:v>
                </c:pt>
                <c:pt idx="5">
                  <c:v>обществознание</c:v>
                </c:pt>
                <c:pt idx="6">
                  <c:v>география</c:v>
                </c:pt>
                <c:pt idx="7">
                  <c:v>биология</c:v>
                </c:pt>
              </c:strCache>
            </c:strRef>
          </c:cat>
          <c:val>
            <c:numRef>
              <c:f>Лист1!$C$13:$J$13</c:f>
              <c:numCache>
                <c:formatCode>General</c:formatCode>
                <c:ptCount val="8"/>
                <c:pt idx="0">
                  <c:v>0</c:v>
                </c:pt>
                <c:pt idx="1">
                  <c:v>11</c:v>
                </c:pt>
                <c:pt idx="2">
                  <c:v>0</c:v>
                </c:pt>
                <c:pt idx="3">
                  <c:v>15</c:v>
                </c:pt>
                <c:pt idx="4">
                  <c:v>11</c:v>
                </c:pt>
                <c:pt idx="5">
                  <c:v>6</c:v>
                </c:pt>
                <c:pt idx="6">
                  <c:v>23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6122920"/>
        <c:axId val="136120960"/>
        <c:axId val="0"/>
      </c:bar3DChart>
      <c:catAx>
        <c:axId val="136122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6120960"/>
        <c:crosses val="autoZero"/>
        <c:auto val="1"/>
        <c:lblAlgn val="ctr"/>
        <c:lblOffset val="100"/>
        <c:noMultiLvlLbl val="0"/>
      </c:catAx>
      <c:valAx>
        <c:axId val="136120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122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22F0-279C-4BA4-98BD-099C2403D52E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7B554A7-22BA-4D4C-BC22-4780BBA4F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220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22F0-279C-4BA4-98BD-099C2403D52E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B554A7-22BA-4D4C-BC22-4780BBA4F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239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22F0-279C-4BA4-98BD-099C2403D52E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B554A7-22BA-4D4C-BC22-4780BBA4F6A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1840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22F0-279C-4BA4-98BD-099C2403D52E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B554A7-22BA-4D4C-BC22-4780BBA4F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282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22F0-279C-4BA4-98BD-099C2403D52E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B554A7-22BA-4D4C-BC22-4780BBA4F6A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6263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22F0-279C-4BA4-98BD-099C2403D52E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B554A7-22BA-4D4C-BC22-4780BBA4F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655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22F0-279C-4BA4-98BD-099C2403D52E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54A7-22BA-4D4C-BC22-4780BBA4F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703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22F0-279C-4BA4-98BD-099C2403D52E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54A7-22BA-4D4C-BC22-4780BBA4F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870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740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889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549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22F0-279C-4BA4-98BD-099C2403D52E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54A7-22BA-4D4C-BC22-4780BBA4F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797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0506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880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2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556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224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3349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8252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0808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363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87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22F0-279C-4BA4-98BD-099C2403D52E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B554A7-22BA-4D4C-BC22-4780BBA4F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793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4039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0519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4883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3502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9650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4653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62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9128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48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5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22F0-279C-4BA4-98BD-099C2403D52E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7B554A7-22BA-4D4C-BC22-4780BBA4F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188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0541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772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8326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6529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187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798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294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9744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9630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233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22F0-279C-4BA4-98BD-099C2403D52E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7B554A7-22BA-4D4C-BC22-4780BBA4F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699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5306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953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5753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9992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8578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5179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9675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2119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028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652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22F0-279C-4BA4-98BD-099C2403D52E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54A7-22BA-4D4C-BC22-4780BBA4F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4110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0404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3812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067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442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9156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7813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969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4119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8221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09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22F0-279C-4BA4-98BD-099C2403D52E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54A7-22BA-4D4C-BC22-4780BBA4F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2458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9089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6145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455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1104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1009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4953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6873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3115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5601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462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22F0-279C-4BA4-98BD-099C2403D52E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54A7-22BA-4D4C-BC22-4780BBA4F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8274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150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3141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0172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50843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4495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1092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426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7729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24648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14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22F0-279C-4BA4-98BD-099C2403D52E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B554A7-22BA-4D4C-BC22-4780BBA4F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1659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2350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74506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7468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6701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122F0-279C-4BA4-98BD-099C2403D52E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7B554A7-22BA-4D4C-BC22-4780BBA4F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78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7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65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9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07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9D67B-CF45-40CD-A516-55CE48C831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F304D-DFBD-47CF-B02C-AE8E7DE2AD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84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7800"/>
            <a:ext cx="12192000" cy="97536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63673" y="141668"/>
            <a:ext cx="1275009" cy="15454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01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31536" y="636259"/>
            <a:ext cx="27607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5 класс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b="13797"/>
          <a:stretch/>
        </p:blipFill>
        <p:spPr bwMode="auto">
          <a:xfrm>
            <a:off x="1861323" y="1377771"/>
            <a:ext cx="9175871" cy="4778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4712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31536" y="636259"/>
            <a:ext cx="27607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5 класс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1651867" y="1441493"/>
            <a:ext cx="9745936" cy="483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3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+mn-lt"/>
              </a:rPr>
              <a:t>Оценка качества образования: </a:t>
            </a:r>
            <a:br>
              <a:rPr lang="ru-RU" dirty="0" smtClean="0">
                <a:solidFill>
                  <a:srgbClr val="0070C0"/>
                </a:solidFill>
                <a:latin typeface="+mn-lt"/>
              </a:rPr>
            </a:br>
            <a:r>
              <a:rPr lang="ru-RU" dirty="0" smtClean="0">
                <a:solidFill>
                  <a:srgbClr val="0070C0"/>
                </a:solidFill>
                <a:latin typeface="+mn-lt"/>
              </a:rPr>
              <a:t>ОГЭ, ЕГЭ, ВПР, PISA</a:t>
            </a:r>
            <a:br>
              <a:rPr lang="ru-RU" dirty="0" smtClean="0">
                <a:solidFill>
                  <a:srgbClr val="0070C0"/>
                </a:solidFill>
                <a:latin typeface="+mn-lt"/>
              </a:rPr>
            </a:br>
            <a:r>
              <a:rPr lang="ru-RU" dirty="0" smtClean="0">
                <a:solidFill>
                  <a:srgbClr val="0070C0"/>
                </a:solidFill>
                <a:latin typeface="+mn-lt"/>
              </a:rPr>
              <a:t>(</a:t>
            </a:r>
            <a:r>
              <a:rPr lang="ru-RU" sz="2000" dirty="0" smtClean="0">
                <a:solidFill>
                  <a:srgbClr val="0070C0"/>
                </a:solidFill>
                <a:latin typeface="+mn-lt"/>
              </a:rPr>
              <a:t>выписка из совещания при директоре от 19.11.2019</a:t>
            </a:r>
            <a:r>
              <a:rPr lang="ru-RU" dirty="0" smtClean="0">
                <a:solidFill>
                  <a:srgbClr val="0070C0"/>
                </a:solidFill>
                <a:latin typeface="+mn-lt"/>
              </a:rPr>
              <a:t>)</a:t>
            </a:r>
            <a:endParaRPr lang="ru-RU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756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1F497D">
                    <a:lumMod val="75000"/>
                  </a:srgbClr>
                </a:solidFill>
                <a:latin typeface="Times New Roman"/>
              </a:rPr>
              <a:t>Минутка ОГЭ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79576" y="1645544"/>
            <a:ext cx="7956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</a:rPr>
              <a:t>Задание 2 № 28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</a:rPr>
              <a:t>На рисунке представлен график зависимости модуля скорости v от времени t для тела, движущегося прямолинейно. Равномерному движению соответствует участок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112224" y="3175484"/>
            <a:ext cx="11338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1) АВ</a:t>
            </a:r>
          </a:p>
          <a:p>
            <a:endParaRPr lang="ru-RU" sz="2000" dirty="0">
              <a:solidFill>
                <a:prstClr val="black"/>
              </a:solidFill>
            </a:endParaRPr>
          </a:p>
          <a:p>
            <a:r>
              <a:rPr lang="ru-RU" sz="2000" dirty="0">
                <a:solidFill>
                  <a:prstClr val="black"/>
                </a:solidFill>
              </a:rPr>
              <a:t>2) ВС</a:t>
            </a:r>
          </a:p>
          <a:p>
            <a:endParaRPr lang="ru-RU" sz="2000" dirty="0">
              <a:solidFill>
                <a:prstClr val="black"/>
              </a:solidFill>
            </a:endParaRPr>
          </a:p>
          <a:p>
            <a:r>
              <a:rPr lang="ru-RU" sz="2000" dirty="0">
                <a:solidFill>
                  <a:prstClr val="black"/>
                </a:solidFill>
              </a:rPr>
              <a:t>3) </a:t>
            </a:r>
            <a:r>
              <a:rPr lang="en-US" sz="2000" dirty="0">
                <a:solidFill>
                  <a:prstClr val="black"/>
                </a:solidFill>
              </a:rPr>
              <a:t>CD</a:t>
            </a:r>
          </a:p>
          <a:p>
            <a:endParaRPr lang="en-US" sz="2000" dirty="0">
              <a:solidFill>
                <a:prstClr val="black"/>
              </a:solidFill>
            </a:endParaRPr>
          </a:p>
          <a:p>
            <a:r>
              <a:rPr lang="en-US" sz="2000" dirty="0">
                <a:solidFill>
                  <a:prstClr val="black"/>
                </a:solidFill>
              </a:rPr>
              <a:t>4) DE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3201716"/>
            <a:ext cx="531954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28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8732" t="25672" r="22465" b="11740"/>
          <a:stretch/>
        </p:blipFill>
        <p:spPr>
          <a:xfrm rot="16200000">
            <a:off x="3026536" y="412125"/>
            <a:ext cx="5950039" cy="61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07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2984" y="146105"/>
            <a:ext cx="8229600" cy="1143000"/>
          </a:xfrm>
        </p:spPr>
        <p:txBody>
          <a:bodyPr/>
          <a:lstStyle/>
          <a:p>
            <a:r>
              <a:rPr lang="ru-RU" sz="4000" b="1" dirty="0">
                <a:solidFill>
                  <a:srgbClr val="1F497D">
                    <a:lumMod val="75000"/>
                  </a:srgbClr>
                </a:solidFill>
                <a:latin typeface="Times New Roman"/>
              </a:rPr>
              <a:t>Минутка ВПР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22985" y="1075491"/>
            <a:ext cx="79107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</a:rPr>
              <a:t>Задание 2 № 31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</a:rPr>
              <a:t>На рисунке представлен график зависимости модуля скорости v от времени t для тела, движущегося прямолинейно.</a:t>
            </a:r>
          </a:p>
        </p:txBody>
      </p:sp>
      <p:sp>
        <p:nvSpPr>
          <p:cNvPr id="6" name="AutoShape 5" descr="https://phys7-vpr.sdamgia.ru/get_file?id=37698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AutoShape 7" descr="https://phys7-vpr.sdamgia.ru/get_file?id=37698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23440" y="3020539"/>
            <a:ext cx="52565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</a:rPr>
              <a:t>1) На участке DE тело двигалось равномерно.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</a:rPr>
              <a:t>2) На участке АВ тело набирало скорость.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</a:rPr>
              <a:t>3) В интервале времени от 6 до 8 с тело прошло путь 6 м.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</a:rPr>
              <a:t>4) На участке CD кинетическая энергия тела уменьшалась.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</a:rPr>
              <a:t>5) На участке ВС средняя скорость составила 1 м/с.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890" y="3232230"/>
            <a:ext cx="28765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73288" y="2212118"/>
            <a:ext cx="7810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</a:rPr>
              <a:t>Используя данные графика, выберите из предложенного перечня два верных утверждения. Укажите их номера.</a:t>
            </a:r>
          </a:p>
        </p:txBody>
      </p:sp>
    </p:spTree>
    <p:extLst>
      <p:ext uri="{BB962C8B-B14F-4D97-AF65-F5344CB8AC3E}">
        <p14:creationId xmlns:p14="http://schemas.microsoft.com/office/powerpoint/2010/main" val="398011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6096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Работа с </a:t>
            </a:r>
            <a:r>
              <a:rPr lang="ru-RU" dirty="0" err="1" smtClean="0">
                <a:solidFill>
                  <a:srgbClr val="002060"/>
                </a:solidFill>
                <a:latin typeface="+mn-lt"/>
              </a:rPr>
              <a:t>низкомотивированными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 учениками</a:t>
            </a:r>
            <a:br>
              <a:rPr lang="ru-RU" dirty="0" smtClean="0">
                <a:solidFill>
                  <a:srgbClr val="002060"/>
                </a:solidFill>
                <a:latin typeface="+mn-lt"/>
              </a:rPr>
            </a:br>
            <a:r>
              <a:rPr lang="ru-RU" dirty="0" smtClean="0">
                <a:solidFill>
                  <a:srgbClr val="002060"/>
                </a:solidFill>
                <a:latin typeface="+mn-lt"/>
              </a:rPr>
              <a:t>(программа минимум)</a:t>
            </a:r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95600" y="2708920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09625" algn="just"/>
            <a:r>
              <a:rPr lang="ru-RU" sz="2400" dirty="0">
                <a:solidFill>
                  <a:prstClr val="black"/>
                </a:solidFill>
              </a:rPr>
              <a:t>Научить школьников выполнять одношаговые процедуры: распознать факты, термины, найти единственную точку с нужной информацией на графике, в тексте или таблице, оценить содержание текста с помощью вопросов с выбором ответов.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122" y="4941168"/>
            <a:ext cx="3330116" cy="155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6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Работа с высокомотивированными учениками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dirty="0" smtClean="0">
                <a:solidFill>
                  <a:srgbClr val="002060"/>
                </a:solidFill>
                <a:latin typeface="Times New Roman"/>
              </a:rPr>
              <a:t>(</a:t>
            </a:r>
            <a:r>
              <a:rPr lang="ru-RU" dirty="0">
                <a:solidFill>
                  <a:srgbClr val="002060"/>
                </a:solidFill>
                <a:latin typeface="Times New Roman"/>
              </a:rPr>
              <a:t>программа минимум)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endParaRPr lang="ru-RU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36996" y="2204864"/>
            <a:ext cx="80032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09625" algn="just"/>
            <a:r>
              <a:rPr lang="ru-RU" sz="2400" dirty="0">
                <a:solidFill>
                  <a:prstClr val="black"/>
                </a:solidFill>
              </a:rPr>
              <a:t>Понаблюдать на уроках, как 15-летние школьники анализируют сложную информацию из разных источников, разрабатывают план, работают с гипертекстовым документом, опираются при анализе текста на </a:t>
            </a:r>
            <a:r>
              <a:rPr lang="ru-RU" sz="2400" dirty="0" err="1">
                <a:solidFill>
                  <a:prstClr val="black"/>
                </a:solidFill>
              </a:rPr>
              <a:t>внетекстовые</a:t>
            </a:r>
            <a:r>
              <a:rPr lang="ru-RU" sz="2400" dirty="0">
                <a:solidFill>
                  <a:prstClr val="black"/>
                </a:solidFill>
              </a:rPr>
              <a:t> знания.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52" y="3933057"/>
            <a:ext cx="4716016" cy="265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6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1F497D">
                    <a:lumMod val="75000"/>
                  </a:srgbClr>
                </a:solidFill>
                <a:latin typeface="Times New Roman"/>
              </a:rPr>
              <a:t>Задания для тренировки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63952" y="191683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</a:rPr>
              <a:t>«Лягушка, дрыгая своими всеми четырьмя лапками, быстро падала на землю; но так как утки летели очень быстро, то и она упала не прямо на то место, над которым закричала и где была твердая дорога, а гораздо дальше» </a:t>
            </a:r>
          </a:p>
        </p:txBody>
      </p:sp>
      <p:pic>
        <p:nvPicPr>
          <p:cNvPr id="3074" name="Picture 2" descr="F:\Физика РМО выступление\hello_html_m4df8d1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1937456"/>
            <a:ext cx="3307238" cy="249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27648" y="4956929"/>
            <a:ext cx="698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Вопрос: Объясните падение лягушки с точки зрения физики? </a:t>
            </a:r>
          </a:p>
        </p:txBody>
      </p:sp>
    </p:spTree>
    <p:extLst>
      <p:ext uri="{BB962C8B-B14F-4D97-AF65-F5344CB8AC3E}">
        <p14:creationId xmlns:p14="http://schemas.microsoft.com/office/powerpoint/2010/main" val="349507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0913" y="1508030"/>
            <a:ext cx="1103719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Ключевыми решениями по устранению дефицита педагогических кадров могут быть: </a:t>
            </a:r>
          </a:p>
          <a:p>
            <a:pPr indent="450850"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на региональном уровне мониторинга кадровых потребностей образовательных организаций, построение системы обеспечения потребностей с использованием ресурсов организаций высшего профессионального образования,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путем привлечения к работе в образовательных организациях студентов старших курсов, обучающихся на педагогических специальностях;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0850"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МОУО в решении проблем с дефицитом педагогических кадров в школе,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путем создания комфортных условий проживания и работы для привлекаемых специалистов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450850" algn="just">
              <a:buFont typeface="Wingdings" panose="05000000000000000000" pitchFamily="2" charset="2"/>
              <a:buChar char="Ø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практик сетевого взаимодействия с использованием элементов цифровой образовательной среды (при возможности), в том числе с привлечением педагогов из сильных школ к проведению уроков в школах с дефицитом педагогических кадров.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0512" y="636259"/>
            <a:ext cx="74027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Устранение дефицита педагогических кадров </a:t>
            </a:r>
            <a:endParaRPr lang="ru-RU" sz="28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29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3943" y="1858720"/>
            <a:ext cx="1075385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Частой причиной учебной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неуспешности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обучающихся являются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слабая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умений и/или существенные пробелы в базовой предметной подготовке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085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обучающихся с трудностями в учебной деятельности позволит выявить причины затруднений, например: </a:t>
            </a:r>
          </a:p>
          <a:p>
            <a:pPr indent="45085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слабая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читательских навыков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навыков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информацией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450850" algn="just">
              <a:buFont typeface="Wingdings" panose="05000000000000000000" pitchFamily="2" charset="2"/>
              <a:buChar char="Ø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слабая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элементарных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математических представлений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(чувства числа, пространственных представлений, навыков счета и т.п.); </a:t>
            </a:r>
          </a:p>
          <a:p>
            <a:pPr indent="450850" algn="just">
              <a:buFont typeface="Wingdings" panose="05000000000000000000" pitchFamily="2" charset="2"/>
              <a:buChar char="Ø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слабая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навыков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самоорганизации,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самокоррекции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450850" algn="just">
              <a:buFont typeface="Wingdings" panose="05000000000000000000" pitchFamily="2" charset="2"/>
              <a:buChar char="Ø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конкретные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в предметной подготовке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(неосвоенные системообразующие элементы содержания, без владения которыми невозможно понимание следующих тем; слабо сформированные предметные умения, навыки и способы деятельности).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52378" y="636259"/>
            <a:ext cx="851906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адресных образовательных программ </a:t>
            </a:r>
          </a:p>
          <a:p>
            <a:pPr algn="ctr"/>
            <a:r>
              <a:rPr lang="ru-RU" sz="28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работе с обучающимися с трудностями в обучении </a:t>
            </a:r>
            <a:endParaRPr lang="ru-RU" sz="28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17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0133" b="7303"/>
          <a:stretch/>
        </p:blipFill>
        <p:spPr>
          <a:xfrm>
            <a:off x="1629445" y="386365"/>
            <a:ext cx="8969173" cy="59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66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506" y="2155082"/>
            <a:ext cx="10628081" cy="229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1071" y="5015592"/>
            <a:ext cx="98308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данном рисунке виден один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заметный «пик» (6 баллов). 6 баллов соответствует крайней границе шкалы отметок «3»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Данный показатель вызывают тревогу. Анализируя данную диаграмму можно с большой долей вероятности говорить о том, было значительное завышение отметок учащимся.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1875" y="636259"/>
            <a:ext cx="1032006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протокола совещания от 15.10.2018</a:t>
            </a:r>
          </a:p>
          <a:p>
            <a:pPr algn="ctr"/>
            <a:r>
              <a:rPr lang="ru-RU" sz="28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первичных баллов ВПР по истории в 6 -х классах. </a:t>
            </a:r>
          </a:p>
        </p:txBody>
      </p:sp>
    </p:spTree>
    <p:extLst>
      <p:ext uri="{BB962C8B-B14F-4D97-AF65-F5344CB8AC3E}">
        <p14:creationId xmlns:p14="http://schemas.microsoft.com/office/powerpoint/2010/main" val="130307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188970" y="1588770"/>
          <a:ext cx="5814060" cy="3680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66459" y="636259"/>
            <a:ext cx="30909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класс ВПР - 2018</a:t>
            </a:r>
          </a:p>
        </p:txBody>
      </p:sp>
    </p:spTree>
    <p:extLst>
      <p:ext uri="{BB962C8B-B14F-4D97-AF65-F5344CB8AC3E}">
        <p14:creationId xmlns:p14="http://schemas.microsoft.com/office/powerpoint/2010/main" val="283860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66459" y="636259"/>
            <a:ext cx="30909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28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 ВПР - 2018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175713729"/>
              </p:ext>
            </p:extLst>
          </p:nvPr>
        </p:nvGraphicFramePr>
        <p:xfrm>
          <a:off x="2240924" y="1584101"/>
          <a:ext cx="7701566" cy="4436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57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66459" y="636259"/>
            <a:ext cx="30909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28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 ВПР - </a:t>
            </a:r>
            <a:r>
              <a:rPr lang="ru-RU" sz="28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sz="28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85632595"/>
              </p:ext>
            </p:extLst>
          </p:nvPr>
        </p:nvGraphicFramePr>
        <p:xfrm>
          <a:off x="2100275" y="1349061"/>
          <a:ext cx="7803577" cy="4832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093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31536" y="636259"/>
            <a:ext cx="27607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5 класс</a:t>
            </a:r>
            <a:endParaRPr lang="ru-RU" sz="28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t="5701" b="8096"/>
          <a:stretch/>
        </p:blipFill>
        <p:spPr bwMode="auto">
          <a:xfrm>
            <a:off x="1651867" y="1455693"/>
            <a:ext cx="9488358" cy="47390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066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shablon_02">
  <a:themeElements>
    <a:clrScheme name="Другая 7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32423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hablon_02">
  <a:themeElements>
    <a:clrScheme name="Другая 7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32423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hablon_02">
  <a:themeElements>
    <a:clrScheme name="Другая 7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32423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shablon_02">
  <a:themeElements>
    <a:clrScheme name="Другая 7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32423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shablon_02">
  <a:themeElements>
    <a:clrScheme name="Другая 7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32423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shablon_02">
  <a:themeElements>
    <a:clrScheme name="Другая 7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32423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317</TotalTime>
  <Words>577</Words>
  <Application>Microsoft Office PowerPoint</Application>
  <PresentationFormat>Широкоэкранный</PresentationFormat>
  <Paragraphs>55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18</vt:i4>
      </vt:variant>
    </vt:vector>
  </HeadingPairs>
  <TitlesOfParts>
    <vt:vector size="30" baseType="lpstr">
      <vt:lpstr>Arial</vt:lpstr>
      <vt:lpstr>Century Gothic</vt:lpstr>
      <vt:lpstr>Times New Roman</vt:lpstr>
      <vt:lpstr>Wingdings</vt:lpstr>
      <vt:lpstr>Wingdings 3</vt:lpstr>
      <vt:lpstr>Легкий дым</vt:lpstr>
      <vt:lpstr>shablon_02</vt:lpstr>
      <vt:lpstr>1_shablon_02</vt:lpstr>
      <vt:lpstr>2_shablon_02</vt:lpstr>
      <vt:lpstr>3_shablon_02</vt:lpstr>
      <vt:lpstr>4_shablon_02</vt:lpstr>
      <vt:lpstr>5_shablon_02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Оценка качества образования:  ОГЭ, ЕГЭ, ВПР, PISA (выписка из совещания при директоре от 19.11.2019)</vt:lpstr>
      <vt:lpstr>Минутка ОГЭ</vt:lpstr>
      <vt:lpstr>Презентация PowerPoint</vt:lpstr>
      <vt:lpstr>Минутка ВПР</vt:lpstr>
      <vt:lpstr>Работа с низкомотивированными учениками (программа минимум)</vt:lpstr>
      <vt:lpstr>Работа с высокомотивированными учениками (программа минимум) </vt:lpstr>
      <vt:lpstr>Задания для тренировки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13</cp:revision>
  <dcterms:created xsi:type="dcterms:W3CDTF">2021-10-26T06:26:54Z</dcterms:created>
  <dcterms:modified xsi:type="dcterms:W3CDTF">2021-10-27T05:37:17Z</dcterms:modified>
</cp:coreProperties>
</file>