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1" r:id="rId3"/>
    <p:sldMasterId id="2147483705" r:id="rId4"/>
    <p:sldMasterId id="2147483719" r:id="rId5"/>
    <p:sldMasterId id="2147483733" r:id="rId6"/>
    <p:sldMasterId id="2147483747" r:id="rId7"/>
  </p:sldMasterIdLst>
  <p:sldIdLst>
    <p:sldId id="257" r:id="rId8"/>
    <p:sldId id="258" r:id="rId9"/>
    <p:sldId id="259" r:id="rId10"/>
    <p:sldId id="273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0" r:id="rId19"/>
    <p:sldId id="268" r:id="rId20"/>
    <p:sldId id="274" r:id="rId21"/>
    <p:sldId id="269" r:id="rId22"/>
    <p:sldId id="270" r:id="rId23"/>
    <p:sldId id="271" r:id="rId24"/>
    <p:sldId id="27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Лист1!$A$14</c:f>
              <c:strCache>
                <c:ptCount val="1"/>
                <c:pt idx="0">
                  <c:v>Понизили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Лист1!$B$13:$G$13</c:f>
              <c:strCache>
                <c:ptCount val="6"/>
                <c:pt idx="0">
                  <c:v>математика</c:v>
                </c:pt>
                <c:pt idx="1">
                  <c:v>русский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география</c:v>
                </c:pt>
                <c:pt idx="5">
                  <c:v>обществознание</c:v>
                </c:pt>
              </c:strCache>
            </c:strRef>
          </c:cat>
          <c:val>
            <c:numRef>
              <c:f>Лист1!$B$14:$G$14</c:f>
              <c:numCache>
                <c:formatCode>General</c:formatCode>
                <c:ptCount val="6"/>
                <c:pt idx="0">
                  <c:v>64</c:v>
                </c:pt>
                <c:pt idx="1">
                  <c:v>74</c:v>
                </c:pt>
                <c:pt idx="2">
                  <c:v>56</c:v>
                </c:pt>
                <c:pt idx="3">
                  <c:v>69</c:v>
                </c:pt>
                <c:pt idx="4">
                  <c:v>23</c:v>
                </c:pt>
                <c:pt idx="5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Лист1!$A$15</c:f>
              <c:strCache>
                <c:ptCount val="1"/>
                <c:pt idx="0">
                  <c:v>Подтвердили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Лист1!$B$13:$G$13</c:f>
              <c:strCache>
                <c:ptCount val="6"/>
                <c:pt idx="0">
                  <c:v>математика</c:v>
                </c:pt>
                <c:pt idx="1">
                  <c:v>русский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география</c:v>
                </c:pt>
                <c:pt idx="5">
                  <c:v>обществознание</c:v>
                </c:pt>
              </c:strCache>
            </c:strRef>
          </c:cat>
          <c:val>
            <c:numRef>
              <c:f>Лист1!$B$15:$G$15</c:f>
              <c:numCache>
                <c:formatCode>General</c:formatCode>
                <c:ptCount val="6"/>
                <c:pt idx="0">
                  <c:v>36</c:v>
                </c:pt>
                <c:pt idx="1">
                  <c:v>24</c:v>
                </c:pt>
                <c:pt idx="2">
                  <c:v>39</c:v>
                </c:pt>
                <c:pt idx="3">
                  <c:v>27</c:v>
                </c:pt>
                <c:pt idx="4">
                  <c:v>58</c:v>
                </c:pt>
                <c:pt idx="5">
                  <c:v>16</c:v>
                </c:pt>
              </c:numCache>
            </c:numRef>
          </c:val>
        </c:ser>
        <c:ser>
          <c:idx val="2"/>
          <c:order val="2"/>
          <c:tx>
            <c:strRef>
              <c:f>Лист1!$A$16</c:f>
              <c:strCache>
                <c:ptCount val="1"/>
                <c:pt idx="0">
                  <c:v>Повысили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Лист1!$B$13:$G$13</c:f>
              <c:strCache>
                <c:ptCount val="6"/>
                <c:pt idx="0">
                  <c:v>математика</c:v>
                </c:pt>
                <c:pt idx="1">
                  <c:v>русский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география</c:v>
                </c:pt>
                <c:pt idx="5">
                  <c:v>обществознание</c:v>
                </c:pt>
              </c:strCache>
            </c:strRef>
          </c:cat>
          <c:val>
            <c:numRef>
              <c:f>Лист1!$B$16:$G$16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19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123704"/>
        <c:axId val="136124880"/>
        <c:axId val="0"/>
      </c:bar3DChart>
      <c:catAx>
        <c:axId val="136123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124880"/>
        <c:crosses val="autoZero"/>
        <c:auto val="1"/>
        <c:lblAlgn val="ctr"/>
        <c:lblOffset val="100"/>
        <c:noMultiLvlLbl val="0"/>
      </c:catAx>
      <c:valAx>
        <c:axId val="13612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123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Лист1!$B$11</c:f>
              <c:strCache>
                <c:ptCount val="1"/>
                <c:pt idx="0">
                  <c:v>Понизили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Лист1!$C$10:$F$10</c:f>
              <c:strCache>
                <c:ptCount val="4"/>
                <c:pt idx="0">
                  <c:v>математика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обществознание</c:v>
                </c:pt>
              </c:strCache>
            </c:strRef>
          </c:cat>
          <c:val>
            <c:numRef>
              <c:f>Лист1!$C$11:$F$11</c:f>
              <c:numCache>
                <c:formatCode>General</c:formatCode>
                <c:ptCount val="4"/>
                <c:pt idx="0">
                  <c:v>37</c:v>
                </c:pt>
                <c:pt idx="1">
                  <c:v>72</c:v>
                </c:pt>
                <c:pt idx="2">
                  <c:v>30</c:v>
                </c:pt>
                <c:pt idx="3">
                  <c:v>77</c:v>
                </c:pt>
              </c:numCache>
            </c:numRef>
          </c:val>
        </c:ser>
        <c:ser>
          <c:idx val="1"/>
          <c:order val="1"/>
          <c:tx>
            <c:strRef>
              <c:f>Лист1!$B$12</c:f>
              <c:strCache>
                <c:ptCount val="1"/>
                <c:pt idx="0">
                  <c:v>Подтвердили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Лист1!$C$10:$F$10</c:f>
              <c:strCache>
                <c:ptCount val="4"/>
                <c:pt idx="0">
                  <c:v>математика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обществознание</c:v>
                </c:pt>
              </c:strCache>
            </c:strRef>
          </c:cat>
          <c:val>
            <c:numRef>
              <c:f>Лист1!$C$12:$F$12</c:f>
              <c:numCache>
                <c:formatCode>General</c:formatCode>
                <c:ptCount val="4"/>
                <c:pt idx="0">
                  <c:v>39</c:v>
                </c:pt>
                <c:pt idx="1">
                  <c:v>28</c:v>
                </c:pt>
                <c:pt idx="2">
                  <c:v>58</c:v>
                </c:pt>
                <c:pt idx="3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Лист1!$B$13</c:f>
              <c:strCache>
                <c:ptCount val="1"/>
                <c:pt idx="0">
                  <c:v>Повысили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Лист1!$C$10:$F$10</c:f>
              <c:strCache>
                <c:ptCount val="4"/>
                <c:pt idx="0">
                  <c:v>математика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обществознание</c:v>
                </c:pt>
              </c:strCache>
            </c:strRef>
          </c:cat>
          <c:val>
            <c:numRef>
              <c:f>Лист1!$C$13:$F$13</c:f>
              <c:numCache>
                <c:formatCode>General</c:formatCode>
                <c:ptCount val="4"/>
                <c:pt idx="0">
                  <c:v>24</c:v>
                </c:pt>
                <c:pt idx="1">
                  <c:v>0</c:v>
                </c:pt>
                <c:pt idx="2">
                  <c:v>12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125272"/>
        <c:axId val="136119392"/>
        <c:axId val="0"/>
      </c:bar3DChart>
      <c:catAx>
        <c:axId val="136125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119392"/>
        <c:crosses val="autoZero"/>
        <c:auto val="1"/>
        <c:lblAlgn val="ctr"/>
        <c:lblOffset val="100"/>
        <c:noMultiLvlLbl val="0"/>
      </c:catAx>
      <c:valAx>
        <c:axId val="13611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125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Лист1!$B$11</c:f>
              <c:strCache>
                <c:ptCount val="1"/>
                <c:pt idx="0">
                  <c:v>Понизили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Лист1!$C$10:$J$10</c:f>
              <c:strCache>
                <c:ptCount val="8"/>
                <c:pt idx="0">
                  <c:v>математика</c:v>
                </c:pt>
                <c:pt idx="1">
                  <c:v>русский язык</c:v>
                </c:pt>
                <c:pt idx="2">
                  <c:v>физика</c:v>
                </c:pt>
                <c:pt idx="3">
                  <c:v>история</c:v>
                </c:pt>
                <c:pt idx="4">
                  <c:v>химия</c:v>
                </c:pt>
                <c:pt idx="5">
                  <c:v>обществознание</c:v>
                </c:pt>
                <c:pt idx="6">
                  <c:v>география</c:v>
                </c:pt>
                <c:pt idx="7">
                  <c:v>биология</c:v>
                </c:pt>
              </c:strCache>
            </c:strRef>
          </c:cat>
          <c:val>
            <c:numRef>
              <c:f>Лист1!$C$11:$J$11</c:f>
              <c:numCache>
                <c:formatCode>General</c:formatCode>
                <c:ptCount val="8"/>
                <c:pt idx="0">
                  <c:v>53</c:v>
                </c:pt>
                <c:pt idx="1">
                  <c:v>35</c:v>
                </c:pt>
                <c:pt idx="2">
                  <c:v>75</c:v>
                </c:pt>
                <c:pt idx="3">
                  <c:v>39</c:v>
                </c:pt>
                <c:pt idx="4">
                  <c:v>18</c:v>
                </c:pt>
                <c:pt idx="5">
                  <c:v>47</c:v>
                </c:pt>
                <c:pt idx="6">
                  <c:v>31</c:v>
                </c:pt>
                <c:pt idx="7">
                  <c:v>95</c:v>
                </c:pt>
              </c:numCache>
            </c:numRef>
          </c:val>
        </c:ser>
        <c:ser>
          <c:idx val="1"/>
          <c:order val="1"/>
          <c:tx>
            <c:strRef>
              <c:f>Лист1!$B$12</c:f>
              <c:strCache>
                <c:ptCount val="1"/>
                <c:pt idx="0">
                  <c:v>Подтвердили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Лист1!$C$10:$J$10</c:f>
              <c:strCache>
                <c:ptCount val="8"/>
                <c:pt idx="0">
                  <c:v>математика</c:v>
                </c:pt>
                <c:pt idx="1">
                  <c:v>русский язык</c:v>
                </c:pt>
                <c:pt idx="2">
                  <c:v>физика</c:v>
                </c:pt>
                <c:pt idx="3">
                  <c:v>история</c:v>
                </c:pt>
                <c:pt idx="4">
                  <c:v>химия</c:v>
                </c:pt>
                <c:pt idx="5">
                  <c:v>обществознание</c:v>
                </c:pt>
                <c:pt idx="6">
                  <c:v>география</c:v>
                </c:pt>
                <c:pt idx="7">
                  <c:v>биология</c:v>
                </c:pt>
              </c:strCache>
            </c:strRef>
          </c:cat>
          <c:val>
            <c:numRef>
              <c:f>Лист1!$C$12:$J$12</c:f>
              <c:numCache>
                <c:formatCode>General</c:formatCode>
                <c:ptCount val="8"/>
                <c:pt idx="0">
                  <c:v>47</c:v>
                </c:pt>
                <c:pt idx="1">
                  <c:v>54</c:v>
                </c:pt>
                <c:pt idx="2">
                  <c:v>25</c:v>
                </c:pt>
                <c:pt idx="3">
                  <c:v>46</c:v>
                </c:pt>
                <c:pt idx="4">
                  <c:v>71</c:v>
                </c:pt>
                <c:pt idx="5">
                  <c:v>47</c:v>
                </c:pt>
                <c:pt idx="6">
                  <c:v>46</c:v>
                </c:pt>
                <c:pt idx="7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Лист1!$B$13</c:f>
              <c:strCache>
                <c:ptCount val="1"/>
                <c:pt idx="0">
                  <c:v>Повысили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Лист1!$C$10:$J$10</c:f>
              <c:strCache>
                <c:ptCount val="8"/>
                <c:pt idx="0">
                  <c:v>математика</c:v>
                </c:pt>
                <c:pt idx="1">
                  <c:v>русский язык</c:v>
                </c:pt>
                <c:pt idx="2">
                  <c:v>физика</c:v>
                </c:pt>
                <c:pt idx="3">
                  <c:v>история</c:v>
                </c:pt>
                <c:pt idx="4">
                  <c:v>химия</c:v>
                </c:pt>
                <c:pt idx="5">
                  <c:v>обществознание</c:v>
                </c:pt>
                <c:pt idx="6">
                  <c:v>география</c:v>
                </c:pt>
                <c:pt idx="7">
                  <c:v>биология</c:v>
                </c:pt>
              </c:strCache>
            </c:strRef>
          </c:cat>
          <c:val>
            <c:numRef>
              <c:f>Лист1!$C$13:$J$13</c:f>
              <c:numCache>
                <c:formatCode>General</c:formatCode>
                <c:ptCount val="8"/>
                <c:pt idx="0">
                  <c:v>0</c:v>
                </c:pt>
                <c:pt idx="1">
                  <c:v>11</c:v>
                </c:pt>
                <c:pt idx="2">
                  <c:v>0</c:v>
                </c:pt>
                <c:pt idx="3">
                  <c:v>15</c:v>
                </c:pt>
                <c:pt idx="4">
                  <c:v>11</c:v>
                </c:pt>
                <c:pt idx="5">
                  <c:v>6</c:v>
                </c:pt>
                <c:pt idx="6">
                  <c:v>23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122920"/>
        <c:axId val="136120960"/>
        <c:axId val="0"/>
      </c:bar3DChart>
      <c:catAx>
        <c:axId val="136122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120960"/>
        <c:crosses val="autoZero"/>
        <c:auto val="1"/>
        <c:lblAlgn val="ctr"/>
        <c:lblOffset val="100"/>
        <c:noMultiLvlLbl val="0"/>
      </c:catAx>
      <c:valAx>
        <c:axId val="13612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122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22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23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1840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282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6263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55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703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870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40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88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4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97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050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880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556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24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34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252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80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63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387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9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039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0519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88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50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9650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653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62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128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8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5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88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541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772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8326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52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187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98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94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744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630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3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699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306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953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575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992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857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179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9675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2119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28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5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110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404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3812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067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3442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156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813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69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119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221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209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458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089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145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55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10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1009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4953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87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115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601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62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274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150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141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172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5084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495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092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3426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729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464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1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165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350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450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468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701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122F0-279C-4BA4-98BD-099C2403D52E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B554A7-22BA-4D4C-BC22-4780BBA4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8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5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9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7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D67B-CF45-40CD-A516-55CE48C831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04D-DFBD-47CF-B02C-AE8E7DE2AD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4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7800"/>
            <a:ext cx="12192000" cy="9753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63673" y="141668"/>
            <a:ext cx="1275009" cy="1545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1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31536" y="636259"/>
            <a:ext cx="27607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5 класс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13797"/>
          <a:stretch/>
        </p:blipFill>
        <p:spPr bwMode="auto">
          <a:xfrm>
            <a:off x="1861323" y="1377771"/>
            <a:ext cx="9175871" cy="4778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712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31536" y="636259"/>
            <a:ext cx="27607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5 класс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51867" y="1441493"/>
            <a:ext cx="9745936" cy="483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3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+mn-lt"/>
              </a:rPr>
              <a:t>Оценка качества образования: </a:t>
            </a:r>
            <a:br>
              <a:rPr lang="ru-RU" dirty="0" smtClean="0">
                <a:solidFill>
                  <a:srgbClr val="0070C0"/>
                </a:solidFill>
                <a:latin typeface="+mn-lt"/>
              </a:rPr>
            </a:br>
            <a:r>
              <a:rPr lang="ru-RU" dirty="0" smtClean="0">
                <a:solidFill>
                  <a:srgbClr val="0070C0"/>
                </a:solidFill>
                <a:latin typeface="+mn-lt"/>
              </a:rPr>
              <a:t>ОГЭ, ЕГЭ, ВПР, PISA</a:t>
            </a:r>
            <a:br>
              <a:rPr lang="ru-RU" dirty="0" smtClean="0">
                <a:solidFill>
                  <a:srgbClr val="0070C0"/>
                </a:solidFill>
                <a:latin typeface="+mn-lt"/>
              </a:rPr>
            </a:br>
            <a:r>
              <a:rPr lang="ru-RU" dirty="0" smtClean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 smtClean="0">
                <a:solidFill>
                  <a:srgbClr val="0070C0"/>
                </a:solidFill>
                <a:latin typeface="+mn-lt"/>
              </a:rPr>
              <a:t>выписка из совещания при директоре от 19.11.2019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)</a:t>
            </a:r>
            <a:endParaRPr lang="ru-RU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756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1F497D">
                    <a:lumMod val="75000"/>
                  </a:srgbClr>
                </a:solidFill>
                <a:latin typeface="Times New Roman"/>
              </a:rPr>
              <a:t>Минутка ОГЭ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9576" y="1645544"/>
            <a:ext cx="7956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</a:rPr>
              <a:t>Задание 2 № 28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На рисунке представлен график зависимости модуля скорости v от времени t для тела, движущегося прямолинейно. Равномерному движению соответствует участок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2224" y="3175484"/>
            <a:ext cx="1133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1) АВ</a:t>
            </a:r>
          </a:p>
          <a:p>
            <a:endParaRPr lang="ru-RU" sz="2000" dirty="0">
              <a:solidFill>
                <a:prstClr val="black"/>
              </a:solidFill>
            </a:endParaRPr>
          </a:p>
          <a:p>
            <a:r>
              <a:rPr lang="ru-RU" sz="2000" dirty="0">
                <a:solidFill>
                  <a:prstClr val="black"/>
                </a:solidFill>
              </a:rPr>
              <a:t>2) ВС</a:t>
            </a:r>
          </a:p>
          <a:p>
            <a:endParaRPr lang="ru-RU" sz="2000" dirty="0">
              <a:solidFill>
                <a:prstClr val="black"/>
              </a:solidFill>
            </a:endParaRPr>
          </a:p>
          <a:p>
            <a:r>
              <a:rPr lang="ru-RU" sz="2000" dirty="0">
                <a:solidFill>
                  <a:prstClr val="black"/>
                </a:solidFill>
              </a:rPr>
              <a:t>3) </a:t>
            </a:r>
            <a:r>
              <a:rPr lang="en-US" sz="2000" dirty="0">
                <a:solidFill>
                  <a:prstClr val="black"/>
                </a:solidFill>
              </a:rPr>
              <a:t>CD</a:t>
            </a:r>
          </a:p>
          <a:p>
            <a:endParaRPr lang="en-US" sz="2000" dirty="0">
              <a:solidFill>
                <a:prstClr val="black"/>
              </a:solidFill>
            </a:endParaRPr>
          </a:p>
          <a:p>
            <a:r>
              <a:rPr lang="en-US" sz="2000" dirty="0">
                <a:solidFill>
                  <a:prstClr val="black"/>
                </a:solidFill>
              </a:rPr>
              <a:t>4) DE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201716"/>
            <a:ext cx="531954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28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732" t="25672" r="22465" b="11740"/>
          <a:stretch/>
        </p:blipFill>
        <p:spPr>
          <a:xfrm rot="16200000">
            <a:off x="3026536" y="412125"/>
            <a:ext cx="5950039" cy="61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7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2984" y="146105"/>
            <a:ext cx="8229600" cy="1143000"/>
          </a:xfrm>
        </p:spPr>
        <p:txBody>
          <a:bodyPr/>
          <a:lstStyle/>
          <a:p>
            <a:r>
              <a:rPr lang="ru-RU" sz="4000" b="1" dirty="0">
                <a:solidFill>
                  <a:srgbClr val="1F497D">
                    <a:lumMod val="75000"/>
                  </a:srgbClr>
                </a:solidFill>
                <a:latin typeface="Times New Roman"/>
              </a:rPr>
              <a:t>Минутка ВПР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22985" y="1075491"/>
            <a:ext cx="79107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</a:rPr>
              <a:t>Задание 2 № 31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На рисунке представлен график зависимости модуля скорости v от времени t для тела, движущегося прямолинейно.</a:t>
            </a:r>
          </a:p>
        </p:txBody>
      </p:sp>
      <p:sp>
        <p:nvSpPr>
          <p:cNvPr id="6" name="AutoShape 5" descr="https://phys7-vpr.sdamgia.ru/get_file?id=37698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7" descr="https://phys7-vpr.sdamgia.ru/get_file?id=37698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23440" y="3020539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</a:rPr>
              <a:t>1) На участке DE тело двигалось равномерно.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2) На участке АВ тело набирало скорость.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3) В интервале времени от 6 до 8 с тело прошло путь 6 м.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4) На участке CD кинетическая энергия тела уменьшалась.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</a:rPr>
              <a:t>5) На участке ВС средняя скорость составила 1 м/с.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890" y="3232230"/>
            <a:ext cx="28765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73288" y="2212118"/>
            <a:ext cx="7810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</a:rPr>
              <a:t>Используя данные графика, выберите из предложенного перечня два верных утверждения. Укажите их номера.</a:t>
            </a:r>
          </a:p>
        </p:txBody>
      </p:sp>
    </p:spTree>
    <p:extLst>
      <p:ext uri="{BB962C8B-B14F-4D97-AF65-F5344CB8AC3E}">
        <p14:creationId xmlns:p14="http://schemas.microsoft.com/office/powerpoint/2010/main" val="39801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096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+mn-lt"/>
              </a:rPr>
              <a:t>Работа с </a:t>
            </a:r>
            <a:r>
              <a:rPr lang="ru-RU" dirty="0" err="1" smtClean="0">
                <a:solidFill>
                  <a:srgbClr val="002060"/>
                </a:solidFill>
                <a:latin typeface="+mn-lt"/>
              </a:rPr>
              <a:t>низкомотивированными</a:t>
            </a:r>
            <a:r>
              <a:rPr lang="ru-RU" dirty="0" smtClean="0">
                <a:solidFill>
                  <a:srgbClr val="002060"/>
                </a:solidFill>
                <a:latin typeface="+mn-lt"/>
              </a:rPr>
              <a:t> учениками</a:t>
            </a:r>
            <a:br>
              <a:rPr lang="ru-RU" dirty="0" smtClean="0">
                <a:solidFill>
                  <a:srgbClr val="002060"/>
                </a:solidFill>
                <a:latin typeface="+mn-lt"/>
              </a:rPr>
            </a:br>
            <a:r>
              <a:rPr lang="ru-RU" dirty="0" smtClean="0">
                <a:solidFill>
                  <a:srgbClr val="002060"/>
                </a:solidFill>
                <a:latin typeface="+mn-lt"/>
              </a:rPr>
              <a:t>(программа минимум)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95600" y="270892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2400" dirty="0">
                <a:solidFill>
                  <a:prstClr val="black"/>
                </a:solidFill>
              </a:rPr>
              <a:t>Научить школьников выполнять одношаговые процедуры: распознать факты, термины, найти единственную точку с нужной информацией на графике, в тексте или таблице, оценить содержание текста с помощью вопросов с выбором ответов.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122" y="4941168"/>
            <a:ext cx="3330116" cy="15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6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Работа с высокомотивированными учениками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(</a:t>
            </a:r>
            <a:r>
              <a:rPr lang="ru-RU" dirty="0">
                <a:solidFill>
                  <a:srgbClr val="002060"/>
                </a:solidFill>
                <a:latin typeface="Times New Roman"/>
              </a:rPr>
              <a:t>программа минимум)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6996" y="2204864"/>
            <a:ext cx="8003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2400" dirty="0">
                <a:solidFill>
                  <a:prstClr val="black"/>
                </a:solidFill>
              </a:rPr>
              <a:t>Понаблюдать на уроках, как 15-летние школьники анализируют сложную информацию из разных источников, разрабатывают план, работают с гипертекстовым документом, опираются при анализе текста на </a:t>
            </a:r>
            <a:r>
              <a:rPr lang="ru-RU" sz="2400" dirty="0" err="1">
                <a:solidFill>
                  <a:prstClr val="black"/>
                </a:solidFill>
              </a:rPr>
              <a:t>внетекстовые</a:t>
            </a:r>
            <a:r>
              <a:rPr lang="ru-RU" sz="2400" dirty="0">
                <a:solidFill>
                  <a:prstClr val="black"/>
                </a:solidFill>
              </a:rPr>
              <a:t> знания.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3933057"/>
            <a:ext cx="4716016" cy="265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1F497D">
                    <a:lumMod val="75000"/>
                  </a:srgbClr>
                </a:solidFill>
                <a:latin typeface="Times New Roman"/>
              </a:rPr>
              <a:t>Задания для тренировки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3952" y="191683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</a:rPr>
              <a:t>«Лягушка, дрыгая своими всеми четырьмя лапками, быстро падала на землю; но так как утки летели очень быстро, то и она упала не прямо на то место, над которым закричала и где была твердая дорога, а гораздо дальше» </a:t>
            </a:r>
          </a:p>
        </p:txBody>
      </p:sp>
      <p:pic>
        <p:nvPicPr>
          <p:cNvPr id="3074" name="Picture 2" descr="F:\Физика РМО выступление\hello_html_m4df8d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937456"/>
            <a:ext cx="3307238" cy="24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27648" y="4956929"/>
            <a:ext cx="698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Вопрос: Объясните падение лягушки с точки зрения физики? </a:t>
            </a:r>
          </a:p>
        </p:txBody>
      </p:sp>
    </p:spTree>
    <p:extLst>
      <p:ext uri="{BB962C8B-B14F-4D97-AF65-F5344CB8AC3E}">
        <p14:creationId xmlns:p14="http://schemas.microsoft.com/office/powerpoint/2010/main" val="34950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913" y="1508030"/>
            <a:ext cx="1103719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Ключевыми решениями по устранению дефицита педагогических кадров могут быть: </a:t>
            </a:r>
          </a:p>
          <a:p>
            <a:pPr indent="45085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на региональном уровне мониторинга кадровых потребностей образовательных организаций, построение системы обеспечения потребностей с использованием ресурсов организаций высшего профессионального образования,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путем привлечения к работе в образовательных организациях студентов старших курсов, обучающихся на педагогических специальностях;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85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МОУО в решении проблем с дефицитом педагогических кадров в школе,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путем создания комфортных условий проживания и работы для привлекаемых специалистов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практик сетевого взаимодействия с использованием элементов цифровой образовательной среды (при возможности), в том числе с привлечением педагогов из сильных школ к проведению уроков в школах с дефицитом педагогических кадров.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0512" y="636259"/>
            <a:ext cx="74027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дефицита педагогических кадров </a:t>
            </a:r>
            <a:endParaRPr lang="ru-RU" sz="28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943" y="1858720"/>
            <a:ext cx="107538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Частой причиной учебной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являются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и/или существенные пробелы в базовой предметной подготовке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обучающихся с трудностями в учебной деятельности позволит выявить причины затруднений, например: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читательских навыков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навыков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информацией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элементарных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математических представлений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(чувства числа, пространственных представлений, навыков счета и т.п.);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самоорганизации,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самокоррекции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предметной подготовке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(неосвоенные системообразующие элементы содержания, без владения которыми невозможно понимание следующих тем; слабо сформированные предметные умения, навыки и способы деятельности).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2378" y="636259"/>
            <a:ext cx="851906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адресных образовательных программ </a:t>
            </a:r>
          </a:p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обучающимися с трудностями в обучении </a:t>
            </a:r>
            <a:endParaRPr lang="ru-RU" sz="28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17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133" b="7303"/>
          <a:stretch/>
        </p:blipFill>
        <p:spPr>
          <a:xfrm>
            <a:off x="1629445" y="386365"/>
            <a:ext cx="8969173" cy="59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66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06" y="2155082"/>
            <a:ext cx="10628081" cy="229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1071" y="5015592"/>
            <a:ext cx="98308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рисунке виден один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заметный «пик» (6 баллов). 6 баллов соответствует крайней границе шкалы отметок «3»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Данный показатель вызывают тревогу. Анализируя данную диаграмму можно с большой долей вероятности говорить о том, было значительное завышение отметок учащимся.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1875" y="636259"/>
            <a:ext cx="1032006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протокола совещания от 15.10.2018</a:t>
            </a:r>
          </a:p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первичных баллов ВПР по истории в 6 -х классах. </a:t>
            </a:r>
          </a:p>
        </p:txBody>
      </p:sp>
    </p:spTree>
    <p:extLst>
      <p:ext uri="{BB962C8B-B14F-4D97-AF65-F5344CB8AC3E}">
        <p14:creationId xmlns:p14="http://schemas.microsoft.com/office/powerpoint/2010/main" val="130307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188970" y="1588770"/>
          <a:ext cx="5814060" cy="3680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66459" y="636259"/>
            <a:ext cx="30909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класс ВПР - 2018</a:t>
            </a:r>
          </a:p>
        </p:txBody>
      </p:sp>
    </p:spTree>
    <p:extLst>
      <p:ext uri="{BB962C8B-B14F-4D97-AF65-F5344CB8AC3E}">
        <p14:creationId xmlns:p14="http://schemas.microsoft.com/office/powerpoint/2010/main" val="283860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66459" y="636259"/>
            <a:ext cx="30909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 ВПР - 2018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75713729"/>
              </p:ext>
            </p:extLst>
          </p:nvPr>
        </p:nvGraphicFramePr>
        <p:xfrm>
          <a:off x="2240924" y="1584101"/>
          <a:ext cx="7701566" cy="4436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5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66459" y="636259"/>
            <a:ext cx="30909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 ВПР - </a:t>
            </a:r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sz="28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85632595"/>
              </p:ext>
            </p:extLst>
          </p:nvPr>
        </p:nvGraphicFramePr>
        <p:xfrm>
          <a:off x="2100275" y="1349061"/>
          <a:ext cx="7803577" cy="4832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093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31536" y="636259"/>
            <a:ext cx="27607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5 класс</a:t>
            </a:r>
            <a:endParaRPr lang="ru-RU" sz="28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t="5701" b="8096"/>
          <a:stretch/>
        </p:blipFill>
        <p:spPr bwMode="auto">
          <a:xfrm>
            <a:off x="1651867" y="1455693"/>
            <a:ext cx="9488358" cy="4739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06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shablon_02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317</TotalTime>
  <Words>577</Words>
  <Application>Microsoft Office PowerPoint</Application>
  <PresentationFormat>Широкоэкранный</PresentationFormat>
  <Paragraphs>55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Century Gothic</vt:lpstr>
      <vt:lpstr>Times New Roman</vt:lpstr>
      <vt:lpstr>Wingdings</vt:lpstr>
      <vt:lpstr>Wingdings 3</vt:lpstr>
      <vt:lpstr>Легкий дым</vt:lpstr>
      <vt:lpstr>shablon_02</vt:lpstr>
      <vt:lpstr>1_shablon_02</vt:lpstr>
      <vt:lpstr>2_shablon_02</vt:lpstr>
      <vt:lpstr>3_shablon_02</vt:lpstr>
      <vt:lpstr>4_shablon_02</vt:lpstr>
      <vt:lpstr>5_shablon_02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качества образования:  ОГЭ, ЕГЭ, ВПР, PISA (выписка из совещания при директоре от 19.11.2019)</vt:lpstr>
      <vt:lpstr>Минутка ОГЭ</vt:lpstr>
      <vt:lpstr>Презентация PowerPoint</vt:lpstr>
      <vt:lpstr>Минутка ВПР</vt:lpstr>
      <vt:lpstr>Работа с низкомотивированными учениками (программа минимум)</vt:lpstr>
      <vt:lpstr>Работа с высокомотивированными учениками (программа минимум) </vt:lpstr>
      <vt:lpstr>Задания для тренировки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13</cp:revision>
  <dcterms:created xsi:type="dcterms:W3CDTF">2021-10-26T06:26:54Z</dcterms:created>
  <dcterms:modified xsi:type="dcterms:W3CDTF">2021-10-27T05:37:17Z</dcterms:modified>
</cp:coreProperties>
</file>