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57" r:id="rId3"/>
    <p:sldId id="258" r:id="rId4"/>
    <p:sldId id="314" r:id="rId5"/>
    <p:sldId id="355" r:id="rId6"/>
    <p:sldId id="354" r:id="rId7"/>
    <p:sldId id="363" r:id="rId8"/>
    <p:sldId id="364" r:id="rId9"/>
    <p:sldId id="365" r:id="rId10"/>
    <p:sldId id="338" r:id="rId11"/>
    <p:sldId id="360" r:id="rId12"/>
    <p:sldId id="361" r:id="rId13"/>
    <p:sldId id="362" r:id="rId14"/>
    <p:sldId id="287" r:id="rId15"/>
  </p:sldIdLst>
  <p:sldSz cx="9144000" cy="6858000" type="screen4x3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5763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103" autoAdjust="0"/>
    <p:restoredTop sz="86410" autoAdjust="0"/>
  </p:normalViewPr>
  <p:slideViewPr>
    <p:cSldViewPr>
      <p:cViewPr varScale="1">
        <p:scale>
          <a:sx n="94" d="100"/>
          <a:sy n="94" d="100"/>
        </p:scale>
        <p:origin x="-264" y="-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332" y="-102"/>
      </p:cViewPr>
      <p:guideLst>
        <p:guide orient="horz" pos="2141"/>
        <p:guide pos="312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69F72-2408-494F-B7C8-E4124DC32044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C132B-A922-4B90-8845-62E99EA05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F65F3-E637-45F0-95C2-FC2F5F35DA62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28895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93975-ED77-4193-8128-C5D1A36EB8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829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14 ноября по 5 декабря проходил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муниципальный этап олимпиады по 19 предметам.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Предметные олимпиады проводились на базе, МБОУ ОСОШ №1 которая обеспечила все необходимые требования  и условия для проведения олимпиад, что позволило провести их на высоком организационном уровне. Хочется выразить особую  благодарность  администрации ОСОШ № 1 и Любови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Федоровне лично.</a:t>
            </a:r>
          </a:p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baseline="0" dirty="0" smtClean="0"/>
              <a:t>В связи с этим  напрашиваются следующие рекомендации.</a:t>
            </a:r>
          </a:p>
          <a:p>
            <a:endParaRPr lang="ru-RU" b="1" baseline="0" dirty="0" smtClean="0"/>
          </a:p>
          <a:p>
            <a:r>
              <a:rPr lang="ru-RU" b="0" baseline="0" dirty="0" smtClean="0"/>
              <a:t>Нельзя допустить ситуацию прошлого года, когда на муниципальном туре учащиеся набрали большое количество баллов, а на региональном этапе- ноль. Время еще есть, его надо эффективно использовать.</a:t>
            </a:r>
          </a:p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Русский -1день, право -1 день, обществознание – 1 день</a:t>
            </a:r>
          </a:p>
          <a:p>
            <a:r>
              <a:rPr lang="ru-RU" dirty="0" smtClean="0"/>
              <a:t>В</a:t>
            </a:r>
            <a:r>
              <a:rPr lang="ru-RU" baseline="0" dirty="0" smtClean="0"/>
              <a:t> этом году на региональный этап олимпиады был установлен проходной бал, в соответствии с которым составлялись списки приглашенных. В том случае, если учащийся не может явиться на муниципальный тур олимпиады, минимум за три дня предупредить меня.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Адреса проведения  олимпиад рассылались по школам участникам.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</a:t>
            </a:r>
            <a:r>
              <a:rPr lang="ru-RU" b="1" baseline="0" dirty="0" smtClean="0"/>
              <a:t> меня </a:t>
            </a:r>
            <a:r>
              <a:rPr lang="ru-RU" b="1" baseline="0" smtClean="0"/>
              <a:t>все. </a:t>
            </a:r>
            <a:r>
              <a:rPr lang="ru-RU" b="1" smtClean="0"/>
              <a:t>Какие </a:t>
            </a:r>
            <a:r>
              <a:rPr lang="ru-RU" b="1" dirty="0" smtClean="0"/>
              <a:t>ко мне есть вопросы,</a:t>
            </a:r>
            <a:r>
              <a:rPr lang="ru-RU" b="1" baseline="0" dirty="0" smtClean="0"/>
              <a:t> предложения, пожелания?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Хочется отметить, здоровый,</a:t>
            </a:r>
            <a:r>
              <a:rPr lang="ru-RU" baseline="0" dirty="0" smtClean="0"/>
              <a:t> правильный настрой детей прибывших на олимпиады, поэтому поведение участников олимпиады не вызывало никаких нареканий. Что конечно отражает работу и администрации школ и учителей. Это действительно очень достойно и приятно, когда ученик идет ни юлить, а показать свои знания.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Даже не большое увеличение</a:t>
            </a:r>
            <a:r>
              <a:rPr lang="ru-RU" baseline="0" dirty="0" smtClean="0"/>
              <a:t> численности муниципального и регионального этапа – момент позитивный, хочется что бы это стало нашей хорошей традицией.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Если сравнить кол-во участников, призеров и победителей 15 и 16 года видим следующую картину: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Слайд наглядно демонстрирует работу школ, в первую очередь администрации.</a:t>
            </a:r>
            <a:r>
              <a:rPr lang="ru-RU" baseline="0" dirty="0" smtClean="0"/>
              <a:t> Коллеги, проанализируйте пожалуйста причины низкого участия в олимпиадах, и не ссылайтесь, только на трудности с транспортом и прочие трудности организационного порядка, </a:t>
            </a:r>
            <a:r>
              <a:rPr lang="ru-RU" b="1" baseline="0" dirty="0" smtClean="0"/>
              <a:t>усильте работу с одаренными детьми</a:t>
            </a:r>
            <a:r>
              <a:rPr lang="ru-RU" baseline="0" dirty="0" smtClean="0"/>
              <a:t>, обсудите этот вопрос на </a:t>
            </a:r>
            <a:r>
              <a:rPr lang="ru-RU" baseline="0" dirty="0" err="1" smtClean="0"/>
              <a:t>пед</a:t>
            </a:r>
            <a:r>
              <a:rPr lang="ru-RU" baseline="0" dirty="0" smtClean="0"/>
              <a:t>. и метод советах!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Несомненно, это показатель степени заинтересованности детей,</a:t>
            </a:r>
            <a:r>
              <a:rPr lang="ru-RU" baseline="0" dirty="0" smtClean="0"/>
              <a:t> а значит</a:t>
            </a:r>
            <a:r>
              <a:rPr lang="ru-RU" dirty="0" smtClean="0"/>
              <a:t> показатель работы учителя,</a:t>
            </a:r>
            <a:r>
              <a:rPr lang="ru-RU" baseline="0" dirty="0" smtClean="0"/>
              <a:t> поэтому стоит задуматься о том на сколько добросовестно и эффективно работают учителя.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Предметы, по которым не было ни победителей, ни призеров.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ЧИТАТЬ ЗАГОЛОВОК</a:t>
            </a:r>
            <a:r>
              <a:rPr lang="ru-RU" baseline="0" dirty="0" smtClean="0"/>
              <a:t>  </a:t>
            </a:r>
            <a:r>
              <a:rPr lang="ru-RU" dirty="0" smtClean="0"/>
              <a:t>Предметы по которым некоторые</a:t>
            </a:r>
            <a:r>
              <a:rPr lang="ru-RU" baseline="0" dirty="0" smtClean="0"/>
              <a:t> учащиеся получили ноль баллов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93975-ED77-4193-8128-C5D1A36EB8C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Ни одного победителя и призера не подготовили: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Волочаевская</a:t>
            </a:r>
            <a:r>
              <a:rPr lang="ru-RU" baseline="0" dirty="0" smtClean="0"/>
              <a:t>, </a:t>
            </a:r>
            <a:r>
              <a:rPr lang="ru-RU" baseline="0" dirty="0" err="1" smtClean="0"/>
              <a:t>Курганенская</a:t>
            </a:r>
            <a:r>
              <a:rPr lang="ru-RU" baseline="0" dirty="0" smtClean="0"/>
              <a:t>, Пролетарская, Черкесская СОШ.</a:t>
            </a:r>
          </a:p>
          <a:p>
            <a:r>
              <a:rPr lang="ru-RU" baseline="0" dirty="0" smtClean="0"/>
              <a:t> </a:t>
            </a:r>
          </a:p>
          <a:p>
            <a:r>
              <a:rPr lang="ru-RU" b="1" baseline="0" dirty="0" smtClean="0"/>
              <a:t>В связи с этим  напрашиваются следующие рекомендации.</a:t>
            </a:r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E3A2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E3A2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14350" y="1046099"/>
            <a:ext cx="8629650" cy="11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14350" y="1046099"/>
            <a:ext cx="8629650" cy="11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14350" y="1053211"/>
            <a:ext cx="8629650" cy="11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09827" y="541019"/>
            <a:ext cx="7848600" cy="4389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747772" y="906780"/>
            <a:ext cx="4104131" cy="4389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6458711" y="906780"/>
            <a:ext cx="469391" cy="4389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E3A2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14350" y="1046099"/>
            <a:ext cx="8629650" cy="11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14350" y="1046099"/>
            <a:ext cx="8629650" cy="11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14350" y="1053211"/>
            <a:ext cx="8629650" cy="11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E3A2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5952" y="298983"/>
            <a:ext cx="8172094" cy="807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4E3A2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4312" y="1636367"/>
            <a:ext cx="8615375" cy="4135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4E3A2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4350" y="5345176"/>
            <a:ext cx="8629650" cy="118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62000" y="609600"/>
            <a:ext cx="7848600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</a:pPr>
            <a:r>
              <a:rPr lang="ru-RU" sz="4800" b="1" i="1" spc="300" dirty="0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Об итогах муниципального этапа  олимпиады школьников  </a:t>
            </a:r>
            <a:r>
              <a:rPr lang="ru-RU" sz="4800" b="1" i="1" spc="300" dirty="0" smtClean="0">
                <a:solidFill>
                  <a:srgbClr val="4E3A2F"/>
                </a:solidFill>
                <a:latin typeface="Times New Roman"/>
                <a:cs typeface="Aharoni" pitchFamily="2" charset="-79"/>
              </a:rPr>
              <a:t>в </a:t>
            </a:r>
            <a:endParaRPr sz="4800" b="1" i="1" spc="3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0" y="3929066"/>
            <a:ext cx="7668895" cy="1969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4800" b="1" i="1" spc="-15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ru-RU" sz="4800" b="1" i="1" spc="-15" dirty="0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sz="4800" b="1" i="1" spc="-15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/201</a:t>
            </a:r>
            <a:r>
              <a:rPr lang="ru-RU" sz="4800" b="1" i="1" spc="-15" dirty="0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sz="4800" b="1" i="1" spc="-45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i="1" spc="-20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уч</a:t>
            </a:r>
            <a:r>
              <a:rPr sz="4800" b="1" i="1" spc="-65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sz="4800" b="1" i="1" spc="-25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бн</a:t>
            </a:r>
            <a:r>
              <a:rPr lang="ru-RU" sz="4800" b="1" i="1" spc="-25" dirty="0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ом</a:t>
            </a:r>
            <a:r>
              <a:rPr sz="4800" b="1" i="1" spc="15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i="1" spc="-15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sz="4800" b="1" i="1" spc="-60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sz="4800" b="1" i="1" spc="-20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800" b="1" i="1" spc="-20" dirty="0" smtClean="0">
                <a:solidFill>
                  <a:srgbClr val="4E3A2F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  <a:p>
            <a:pPr marL="1270" algn="ctr">
              <a:lnSpc>
                <a:spcPct val="100000"/>
              </a:lnSpc>
            </a:pPr>
            <a:endParaRPr lang="ru-RU" sz="4000" b="1" i="1" spc="-20" dirty="0" smtClean="0">
              <a:solidFill>
                <a:srgbClr val="4E3A2F"/>
              </a:solidFill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endParaRPr lang="ru-RU" sz="4000" b="1" i="1" spc="-20" dirty="0" smtClean="0">
              <a:solidFill>
                <a:srgbClr val="4E3A2F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4350" y="6015037"/>
            <a:ext cx="8629650" cy="118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36319" y="5204459"/>
            <a:ext cx="7261859" cy="4389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07023" y="5935979"/>
            <a:ext cx="469391" cy="43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28596" y="214290"/>
            <a:ext cx="8172094" cy="1477328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РЕЙТИНГ  ПО КОЛИЧЕСТВУ ПОБЕДИТЕЛЕЙ И ПРИЗЕРОВ  </a:t>
            </a:r>
            <a:r>
              <a:rPr lang="ru-RU" sz="4000" dirty="0" smtClean="0">
                <a:solidFill>
                  <a:srgbClr val="FF0000"/>
                </a:solidFill>
              </a:rPr>
              <a:t>по школам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64312" y="2143116"/>
            <a:ext cx="8615375" cy="4357717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99378156"/>
              </p:ext>
            </p:extLst>
          </p:nvPr>
        </p:nvGraphicFramePr>
        <p:xfrm>
          <a:off x="214282" y="1214421"/>
          <a:ext cx="8734454" cy="5579209"/>
        </p:xfrm>
        <a:graphic>
          <a:graphicData uri="http://schemas.openxmlformats.org/drawingml/2006/table">
            <a:tbl>
              <a:tblPr firstRow="1" lastRow="1" bandRow="1">
                <a:tableStyleId>{2D5ABB26-0587-4C30-8999-92F81FD0307C}</a:tableStyleId>
              </a:tblPr>
              <a:tblGrid>
                <a:gridCol w="29766"/>
                <a:gridCol w="4279652"/>
                <a:gridCol w="2122316"/>
                <a:gridCol w="2302720"/>
              </a:tblGrid>
              <a:tr h="1377372">
                <a:tc>
                  <a:txBody>
                    <a:bodyPr/>
                    <a:lstStyle/>
                    <a:p>
                      <a:pPr marL="29209" marR="36195" algn="just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№ п/ п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58A80"/>
                    </a:solidFill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</a:pPr>
                      <a:r>
                        <a:rPr lang="ru-RU" sz="2800" b="1" spc="-40" dirty="0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школа</a:t>
                      </a:r>
                      <a:endParaRPr sz="28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60020" algn="ctr">
                        <a:lnSpc>
                          <a:spcPct val="100000"/>
                        </a:lnSpc>
                      </a:pPr>
                      <a:r>
                        <a:rPr lang="ru-RU" sz="2800" dirty="0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2014/15уч. год</a:t>
                      </a:r>
                      <a:endParaRPr sz="28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60020" algn="ctr">
                        <a:lnSpc>
                          <a:spcPct val="100000"/>
                        </a:lnSpc>
                      </a:pPr>
                      <a:r>
                        <a:rPr lang="ru-RU" sz="2800" dirty="0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2015/16уч. год</a:t>
                      </a:r>
                      <a:endParaRPr sz="28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31848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endParaRPr sz="1600" dirty="0">
                        <a:solidFill>
                          <a:srgbClr val="333333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 ОСОШ № 1 </a:t>
                      </a:r>
                      <a:endParaRPr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6663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endParaRPr sz="1600" dirty="0">
                        <a:solidFill>
                          <a:srgbClr val="333333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  ОСОШ № 3</a:t>
                      </a:r>
                      <a:endParaRPr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58257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DEC"/>
                    </a:solidFill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ОСОШ № 2</a:t>
                      </a:r>
                      <a:endParaRPr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81515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382905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Каменно- Балковская СОШ</a:t>
                      </a:r>
                      <a:endParaRPr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58615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D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Красноармейская СОШ  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6663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Быстрянская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СОШ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16515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Майорская СОШ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" algn="ctr">
                        <a:lnSpc>
                          <a:spcPct val="100000"/>
                        </a:lnSpc>
                      </a:pPr>
                      <a:endParaRPr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6932">
                <a:tc rowSpan="5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Широкинская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СОШ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6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Донская СОШ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99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Островянская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СОШ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99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Камышевская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СОШ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58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AD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952" y="298983"/>
            <a:ext cx="8172094" cy="8617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/>
              <a:t>      Рекомендации руководителям школ по      </a:t>
            </a:r>
            <a:br>
              <a:rPr lang="ru-RU" sz="2800" dirty="0" smtClean="0"/>
            </a:br>
            <a:r>
              <a:rPr lang="ru-RU" sz="2800" dirty="0" smtClean="0"/>
              <a:t>                         результатам олимпиады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4312" y="1636367"/>
            <a:ext cx="8615375" cy="418576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Проанализировать причины низких результатов олимпиад;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Обеспечить более качественную подготовку к олимпиадам  </a:t>
            </a:r>
          </a:p>
          <a:p>
            <a:r>
              <a:rPr lang="ru-RU" dirty="0" smtClean="0"/>
              <a:t>     регионального тура и будущего года;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4000" dirty="0" smtClean="0"/>
              <a:t>Усилить работу с одаренными детьми.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952" y="298983"/>
            <a:ext cx="8172094" cy="7386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Списки учащихся, приглашенных на региональный тур    </a:t>
            </a:r>
            <a:br>
              <a:rPr lang="ru-RU" dirty="0" smtClean="0"/>
            </a:br>
            <a:r>
              <a:rPr lang="ru-RU" dirty="0" smtClean="0"/>
              <a:t>                                            олимпиады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4312" y="1636367"/>
            <a:ext cx="8615375" cy="276999"/>
          </a:xfrm>
        </p:spPr>
        <p:txBody>
          <a:bodyPr/>
          <a:lstStyle/>
          <a:p>
            <a:endParaRPr lang="ru-RU" sz="1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5720" y="1386358"/>
          <a:ext cx="8429685" cy="5043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2"/>
                <a:gridCol w="1857388"/>
                <a:gridCol w="4500595"/>
              </a:tblGrid>
              <a:tr h="6374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предмет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Дата проведения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ученик</a:t>
                      </a:r>
                      <a:endParaRPr lang="ru-RU" dirty="0"/>
                    </a:p>
                  </a:txBody>
                  <a:tcPr/>
                </a:tc>
              </a:tr>
              <a:tr h="51086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16.01.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Лысенко Софья ОСОШ № 3</a:t>
                      </a:r>
                    </a:p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Павленко Анастасия ОСОШ № 1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040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Право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21.01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Хлынова Алина ОСОШ № 3</a:t>
                      </a:r>
                    </a:p>
                    <a:p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Моспанова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Мария 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Каменно-Балковская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СОШ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42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ОБЖ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27.01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Гончаров Денис ОСОШ № 1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407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28.01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Майноленко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Иван ОСОШ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 1</a:t>
                      </a:r>
                    </a:p>
                    <a:p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Брагина Татьяна 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ОСОШ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 1</a:t>
                      </a:r>
                    </a:p>
                    <a:p>
                      <a:r>
                        <a:rPr lang="ru-RU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Заиченко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Георгий Красноармейская СОШ</a:t>
                      </a:r>
                    </a:p>
                  </a:txBody>
                  <a:tcPr/>
                </a:tc>
              </a:tr>
              <a:tr h="3642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30.01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Текутов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Антон ОСОШ № 2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42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2.02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Никитенко Александра ОСОШ № 1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749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экология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4.02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Серикова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Наталья ОСОШ № 1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Колодько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Руслан ОСОШ № 3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Брагина Татьяна 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ОСОШ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 1</a:t>
                      </a:r>
                    </a:p>
                  </a:txBody>
                  <a:tcPr/>
                </a:tc>
              </a:tr>
              <a:tr h="71749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5.02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Торосян Аркадий ОСОШ № 3</a:t>
                      </a:r>
                    </a:p>
                    <a:p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Андриянов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Никита ОСОШ № 3</a:t>
                      </a:r>
                    </a:p>
                    <a:p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Текутов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Антон ОСОШ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 2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72094" cy="6894195"/>
          </a:xfrm>
        </p:spPr>
        <p:txBody>
          <a:bodyPr/>
          <a:lstStyle/>
          <a:p>
            <a:r>
              <a:rPr lang="ru-RU" sz="3200" dirty="0" smtClean="0">
                <a:solidFill>
                  <a:srgbClr val="C00000"/>
                </a:solidFill>
              </a:rPr>
              <a:t>  - Начало регистрации на все олимпиады      </a:t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>     регионального тура </a:t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>         8.00</a:t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>  - Начало всех олимпиад в  9.00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   </a:t>
            </a:r>
            <a:r>
              <a:rPr lang="ru-RU" sz="3200" dirty="0" smtClean="0">
                <a:solidFill>
                  <a:srgbClr val="FF0000"/>
                </a:solidFill>
              </a:rPr>
              <a:t>Участник олимпиады должен иметь: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    - паспорт (свидетельство о рождении)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    - заполненную анкету участника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  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8"/>
          <p:cNvSpPr txBox="1">
            <a:spLocks/>
          </p:cNvSpPr>
          <p:nvPr/>
        </p:nvSpPr>
        <p:spPr>
          <a:xfrm>
            <a:off x="0" y="2286000"/>
            <a:ext cx="9144000" cy="1473273"/>
          </a:xfrm>
          <a:prstGeom prst="rect">
            <a:avLst/>
          </a:prstGeom>
        </p:spPr>
        <p:txBody>
          <a:bodyPr vert="horz" wrap="square" lIns="0" tIns="575105" rIns="0" bIns="0" rtlCol="0">
            <a:spAutoFit/>
          </a:bodyPr>
          <a:lstStyle/>
          <a:p>
            <a:pPr marL="33528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Спасибо за внимание!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952" y="298983"/>
            <a:ext cx="8172094" cy="6771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4400" dirty="0" smtClean="0"/>
              <a:t>нововведения 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4312" y="1636367"/>
            <a:ext cx="8615375" cy="3693319"/>
          </a:xfrm>
        </p:spPr>
        <p:txBody>
          <a:bodyPr/>
          <a:lstStyle/>
          <a:p>
            <a:pPr lvl="0" fontAlgn="t"/>
            <a:r>
              <a:rPr lang="ru-RU" dirty="0" smtClean="0"/>
              <a:t>•      проведение апелляций по всем общеобразовательным предметам с использованием </a:t>
            </a:r>
            <a:r>
              <a:rPr lang="ru-RU" dirty="0" err="1" smtClean="0"/>
              <a:t>видеофиксации</a:t>
            </a:r>
            <a:r>
              <a:rPr lang="ru-RU" dirty="0" smtClean="0"/>
              <a:t> (таких случаев в нынешнем году не было);</a:t>
            </a:r>
          </a:p>
          <a:p>
            <a:pPr lvl="0" fontAlgn="t"/>
            <a:endParaRPr lang="ru-RU" dirty="0" smtClean="0"/>
          </a:p>
          <a:p>
            <a:pPr fontAlgn="t"/>
            <a:r>
              <a:rPr lang="ru-RU" dirty="0" smtClean="0"/>
              <a:t>•	удаление участников олимпиады из аудитории в связи с нарушением порядка проведения </a:t>
            </a:r>
            <a:r>
              <a:rPr lang="ru-RU" dirty="0" err="1" smtClean="0"/>
              <a:t>ВсОШ</a:t>
            </a:r>
            <a:r>
              <a:rPr lang="ru-RU" dirty="0" smtClean="0"/>
              <a:t> с составлением актов об удалении в присутствии общественного наблюдателя (в нынешнем году не зафиксировано).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4350" y="1046099"/>
            <a:ext cx="8629650" cy="11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14350" y="1046099"/>
            <a:ext cx="8629650" cy="11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4350" y="1053211"/>
            <a:ext cx="8629650" cy="11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31252" y="932688"/>
            <a:ext cx="542544" cy="5074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-152400" y="152400"/>
            <a:ext cx="9296400" cy="874084"/>
          </a:xfrm>
          <a:prstGeom prst="rect">
            <a:avLst/>
          </a:prstGeom>
        </p:spPr>
        <p:txBody>
          <a:bodyPr vert="horz" wrap="square" lIns="0" tIns="408431" rIns="0" bIns="0" rtlCol="0">
            <a:spAutoFit/>
          </a:bodyPr>
          <a:lstStyle/>
          <a:p>
            <a:pPr marL="850900" algn="l">
              <a:lnSpc>
                <a:spcPct val="100000"/>
              </a:lnSpc>
            </a:pPr>
            <a:r>
              <a:rPr sz="3000" spc="-25" dirty="0">
                <a:solidFill>
                  <a:srgbClr val="FF0000"/>
                </a:solidFill>
              </a:rPr>
              <a:t>ОБЩ</a:t>
            </a:r>
            <a:r>
              <a:rPr sz="3000" spc="-35" dirty="0">
                <a:solidFill>
                  <a:srgbClr val="FF0000"/>
                </a:solidFill>
              </a:rPr>
              <a:t>Е</a:t>
            </a:r>
            <a:r>
              <a:rPr sz="3000" spc="-20" dirty="0">
                <a:solidFill>
                  <a:srgbClr val="FF0000"/>
                </a:solidFill>
              </a:rPr>
              <a:t>Е</a:t>
            </a:r>
            <a:r>
              <a:rPr sz="3000" spc="-15" dirty="0">
                <a:solidFill>
                  <a:srgbClr val="FF0000"/>
                </a:solidFill>
              </a:rPr>
              <a:t> </a:t>
            </a:r>
            <a:r>
              <a:rPr sz="3000" spc="-100" dirty="0" smtClean="0">
                <a:solidFill>
                  <a:srgbClr val="FF0000"/>
                </a:solidFill>
              </a:rPr>
              <a:t>К</a:t>
            </a:r>
            <a:r>
              <a:rPr sz="3000" spc="-175" dirty="0" smtClean="0">
                <a:solidFill>
                  <a:srgbClr val="FF0000"/>
                </a:solidFill>
              </a:rPr>
              <a:t>О</a:t>
            </a:r>
            <a:r>
              <a:rPr sz="3000" spc="-25" dirty="0" smtClean="0">
                <a:solidFill>
                  <a:srgbClr val="FF0000"/>
                </a:solidFill>
              </a:rPr>
              <a:t>ЛИЧ</a:t>
            </a:r>
            <a:r>
              <a:rPr sz="3000" spc="-35" dirty="0" smtClean="0">
                <a:solidFill>
                  <a:srgbClr val="FF0000"/>
                </a:solidFill>
              </a:rPr>
              <a:t>Е</a:t>
            </a:r>
            <a:r>
              <a:rPr sz="3000" spc="-25" dirty="0" smtClean="0">
                <a:solidFill>
                  <a:srgbClr val="FF0000"/>
                </a:solidFill>
              </a:rPr>
              <a:t>С</a:t>
            </a:r>
            <a:r>
              <a:rPr sz="3000" spc="-35" dirty="0" smtClean="0">
                <a:solidFill>
                  <a:srgbClr val="FF0000"/>
                </a:solidFill>
              </a:rPr>
              <a:t>Т</a:t>
            </a:r>
            <a:r>
              <a:rPr sz="3000" spc="-254" dirty="0" smtClean="0">
                <a:solidFill>
                  <a:srgbClr val="FF0000"/>
                </a:solidFill>
              </a:rPr>
              <a:t>В</a:t>
            </a:r>
            <a:r>
              <a:rPr lang="ru-RU" sz="3000" spc="-254" dirty="0" smtClean="0">
                <a:solidFill>
                  <a:srgbClr val="FF0000"/>
                </a:solidFill>
              </a:rPr>
              <a:t>О</a:t>
            </a:r>
            <a:r>
              <a:rPr sz="3000" spc="25" dirty="0" smtClean="0">
                <a:solidFill>
                  <a:srgbClr val="FF0000"/>
                </a:solidFill>
              </a:rPr>
              <a:t> </a:t>
            </a:r>
            <a:r>
              <a:rPr sz="3000" spc="-25" dirty="0" smtClean="0">
                <a:solidFill>
                  <a:srgbClr val="FF0000"/>
                </a:solidFill>
              </a:rPr>
              <a:t>УЧ</a:t>
            </a:r>
            <a:r>
              <a:rPr sz="3000" spc="-180" dirty="0" smtClean="0">
                <a:solidFill>
                  <a:srgbClr val="FF0000"/>
                </a:solidFill>
              </a:rPr>
              <a:t>А</a:t>
            </a:r>
            <a:r>
              <a:rPr sz="3000" spc="-25" dirty="0" smtClean="0">
                <a:solidFill>
                  <a:srgbClr val="FF0000"/>
                </a:solidFill>
              </a:rPr>
              <a:t>С</a:t>
            </a:r>
            <a:r>
              <a:rPr sz="3000" spc="-35" dirty="0" smtClean="0">
                <a:solidFill>
                  <a:srgbClr val="FF0000"/>
                </a:solidFill>
              </a:rPr>
              <a:t>Т</a:t>
            </a:r>
            <a:r>
              <a:rPr sz="3000" spc="-25" dirty="0" smtClean="0">
                <a:solidFill>
                  <a:srgbClr val="FF0000"/>
                </a:solidFill>
              </a:rPr>
              <a:t>Н</a:t>
            </a:r>
            <a:r>
              <a:rPr sz="3000" spc="-40" dirty="0" smtClean="0">
                <a:solidFill>
                  <a:srgbClr val="FF0000"/>
                </a:solidFill>
              </a:rPr>
              <a:t>И</a:t>
            </a:r>
            <a:r>
              <a:rPr sz="3000" spc="-100" dirty="0" smtClean="0">
                <a:solidFill>
                  <a:srgbClr val="FF0000"/>
                </a:solidFill>
              </a:rPr>
              <a:t>К</a:t>
            </a:r>
            <a:r>
              <a:rPr sz="3000" spc="-25" dirty="0" smtClean="0">
                <a:solidFill>
                  <a:srgbClr val="FF0000"/>
                </a:solidFill>
              </a:rPr>
              <a:t>ОВ</a:t>
            </a:r>
            <a:r>
              <a:rPr lang="ru-RU" sz="3000" spc="-25" dirty="0">
                <a:solidFill>
                  <a:srgbClr val="FF0000"/>
                </a:solidFill>
              </a:rPr>
              <a:t> </a:t>
            </a:r>
            <a:r>
              <a:rPr lang="ru-RU" sz="3000" spc="-25" dirty="0" err="1" smtClean="0">
                <a:solidFill>
                  <a:srgbClr val="FF0000"/>
                </a:solidFill>
              </a:rPr>
              <a:t>ВсОШ</a:t>
            </a:r>
            <a:endParaRPr sz="3000" dirty="0">
              <a:solidFill>
                <a:srgbClr val="FF0000"/>
              </a:solidFill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64215841"/>
              </p:ext>
            </p:extLst>
          </p:nvPr>
        </p:nvGraphicFramePr>
        <p:xfrm>
          <a:off x="428597" y="1428736"/>
          <a:ext cx="8286807" cy="41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0342"/>
                <a:gridCol w="2877573"/>
                <a:gridCol w="2143140"/>
                <a:gridCol w="285752"/>
              </a:tblGrid>
              <a:tr h="862257">
                <a:tc rowSpan="2">
                  <a:txBody>
                    <a:bodyPr/>
                    <a:lstStyle/>
                    <a:p>
                      <a:pPr marL="554990">
                        <a:lnSpc>
                          <a:spcPct val="100000"/>
                        </a:lnSpc>
                      </a:pPr>
                      <a:r>
                        <a:rPr sz="2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Э</a:t>
                      </a:r>
                      <a:r>
                        <a:rPr sz="2800" b="1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8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пы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973580" algn="l">
                        <a:lnSpc>
                          <a:spcPct val="100000"/>
                        </a:lnSpc>
                      </a:pPr>
                      <a:r>
                        <a:rPr sz="2800" b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28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лич</a:t>
                      </a:r>
                      <a:r>
                        <a:rPr sz="2800" b="1" spc="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8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тв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8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час</a:t>
                      </a:r>
                      <a:r>
                        <a:rPr sz="28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ни</a:t>
                      </a:r>
                      <a:r>
                        <a:rPr sz="28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2800" b="1" spc="-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6642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58A80"/>
                    </a:solidFill>
                  </a:tcPr>
                </a:tc>
                <a:tc>
                  <a:txBody>
                    <a:bodyPr/>
                    <a:lstStyle/>
                    <a:p>
                      <a:pPr marL="342265" algn="ctr">
                        <a:lnSpc>
                          <a:spcPct val="100000"/>
                        </a:lnSpc>
                      </a:pPr>
                      <a:r>
                        <a:rPr sz="2400" b="1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lang="ru-RU" sz="2400" b="1" dirty="0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ru-RU" sz="2400" b="1" spc="-25" dirty="0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/15</a:t>
                      </a:r>
                    </a:p>
                    <a:p>
                      <a:pPr marL="342265" algn="ctr">
                        <a:lnSpc>
                          <a:spcPct val="100000"/>
                        </a:lnSpc>
                      </a:pPr>
                      <a:r>
                        <a:rPr lang="ru-RU" sz="2400" b="1" spc="-25" baseline="0" dirty="0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2400" b="1" spc="-25" baseline="0" dirty="0" err="1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уч</a:t>
                      </a:r>
                      <a:r>
                        <a:rPr lang="ru-RU" sz="2400" b="1" spc="-25" baseline="0" dirty="0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. </a:t>
                      </a:r>
                      <a:r>
                        <a:rPr sz="2400" b="1" spc="-40" dirty="0" err="1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400" b="1" spc="-45" dirty="0" err="1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400" b="1" dirty="0" err="1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д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marL="328930" algn="ctr">
                        <a:lnSpc>
                          <a:spcPct val="100000"/>
                        </a:lnSpc>
                      </a:pPr>
                      <a:r>
                        <a:rPr sz="2400" b="1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lang="ru-RU" sz="2400" b="1" dirty="0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2400" b="1" spc="-25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2400" b="1" spc="-25" dirty="0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/16 </a:t>
                      </a:r>
                    </a:p>
                    <a:p>
                      <a:pPr marL="328930" algn="ctr">
                        <a:lnSpc>
                          <a:spcPct val="100000"/>
                        </a:lnSpc>
                      </a:pPr>
                      <a:r>
                        <a:rPr lang="ru-RU" sz="2400" b="1" spc="-25" dirty="0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уч. </a:t>
                      </a:r>
                      <a:r>
                        <a:rPr sz="2400" b="1" spc="-40" dirty="0" err="1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400" b="1" spc="-45" dirty="0" err="1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400" b="1" dirty="0" err="1" smtClean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д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</a:tr>
              <a:tr h="571204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Ш</a:t>
                      </a:r>
                      <a:r>
                        <a:rPr sz="2800" b="1" spc="-20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ко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2800" b="1" spc="10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ь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ный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DEC"/>
                    </a:solidFill>
                  </a:tcPr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4080</a:t>
                      </a:r>
                      <a:endParaRPr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DEC"/>
                    </a:solidFill>
                  </a:tcPr>
                </a:tc>
                <a:tc>
                  <a:txBody>
                    <a:bodyPr/>
                    <a:lstStyle/>
                    <a:p>
                      <a:pPr marL="241300" algn="ctr"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rgbClr val="4E3A2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3004 </a:t>
                      </a:r>
                      <a:endParaRPr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D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DEC"/>
                    </a:solidFill>
                  </a:tcPr>
                </a:tc>
              </a:tr>
              <a:tr h="60758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2800" b="1" spc="-20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ун</a:t>
                      </a:r>
                      <a:r>
                        <a:rPr sz="2800" b="1" spc="5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ц</a:t>
                      </a:r>
                      <a:r>
                        <a:rPr sz="2800" b="1" spc="5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800" b="1" spc="20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2800" b="1" spc="10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ь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ный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marL="305435" algn="ctr"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715</a:t>
                      </a:r>
                      <a:endParaRPr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marL="241300" algn="ctr"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rgbClr val="4E3A2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756</a:t>
                      </a:r>
                      <a:endParaRPr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</a:tr>
              <a:tr h="551262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2800" b="1" spc="-30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800" b="1" spc="-5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800" b="1" spc="5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2800" b="1" spc="20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2800" b="1" spc="10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ь</a:t>
                      </a:r>
                      <a:r>
                        <a:rPr sz="2800" b="1" dirty="0">
                          <a:solidFill>
                            <a:srgbClr val="4E3A2F"/>
                          </a:solidFill>
                          <a:latin typeface="Times New Roman"/>
                          <a:cs typeface="Times New Roman"/>
                        </a:rPr>
                        <a:t>ный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DEC"/>
                    </a:solidFill>
                  </a:tcPr>
                </a:tc>
                <a:tc>
                  <a:txBody>
                    <a:bodyPr/>
                    <a:lstStyle/>
                    <a:p>
                      <a:pPr marL="386080" algn="ctr"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DEC"/>
                    </a:solidFill>
                  </a:tcPr>
                </a:tc>
                <a:tc>
                  <a:txBody>
                    <a:bodyPr/>
                    <a:lstStyle/>
                    <a:p>
                      <a:pPr marL="374015" algn="ctr">
                        <a:lnSpc>
                          <a:spcPct val="100000"/>
                        </a:lnSpc>
                      </a:pPr>
                      <a:r>
                        <a:rPr lang="ru-RU" sz="2800" b="1" spc="-80" dirty="0" smtClean="0">
                          <a:solidFill>
                            <a:srgbClr val="4E3A2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16</a:t>
                      </a:r>
                      <a:endParaRPr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D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DEC"/>
                    </a:solidFill>
                  </a:tcPr>
                </a:tc>
              </a:tr>
              <a:tr h="785242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endParaRPr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endParaRPr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DAD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952" y="298983"/>
            <a:ext cx="8172094" cy="184665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Сравнение количества участников, призеров и победителей олимпиад в 2015 и 2016г.</a:t>
            </a: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2015/2016 </a:t>
            </a:r>
            <a:r>
              <a:rPr lang="ru-RU" sz="1800" dirty="0">
                <a:solidFill>
                  <a:srgbClr val="00B050"/>
                </a:solidFill>
              </a:rPr>
              <a:t>УЧЕБНЫЙ </a:t>
            </a:r>
            <a:r>
              <a:rPr lang="ru-RU" sz="1800" dirty="0" smtClean="0">
                <a:solidFill>
                  <a:srgbClr val="00B050"/>
                </a:solidFill>
              </a:rPr>
              <a:t>ГОД</a:t>
            </a:r>
            <a:r>
              <a:rPr lang="en-US" sz="3200" dirty="0" smtClean="0">
                <a:solidFill>
                  <a:srgbClr val="00B050"/>
                </a:solidFill>
              </a:rPr>
              <a:t/>
            </a:r>
            <a:br>
              <a:rPr lang="en-US" sz="3200" dirty="0" smtClean="0">
                <a:solidFill>
                  <a:srgbClr val="00B05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1" y="1428736"/>
            <a:ext cx="8482042" cy="590931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Школьный 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этап:</a:t>
            </a:r>
          </a:p>
          <a:p>
            <a:pPr algn="ctr"/>
            <a:r>
              <a:rPr lang="ru-RU" dirty="0"/>
              <a:t>участники – 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3004</a:t>
            </a:r>
            <a:r>
              <a:rPr lang="ru-RU" dirty="0" smtClean="0"/>
              <a:t>чел</a:t>
            </a:r>
            <a:r>
              <a:rPr lang="ru-RU" dirty="0"/>
              <a:t>.,</a:t>
            </a:r>
          </a:p>
          <a:p>
            <a:pPr algn="ctr"/>
            <a:r>
              <a:rPr lang="ru-RU" dirty="0"/>
              <a:t>победители и призеры –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941</a:t>
            </a:r>
            <a:r>
              <a:rPr lang="ru-RU" dirty="0" smtClean="0"/>
              <a:t> </a:t>
            </a:r>
            <a:r>
              <a:rPr lang="ru-RU" dirty="0"/>
              <a:t>чел.</a:t>
            </a:r>
          </a:p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Муниципальный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этап:</a:t>
            </a:r>
          </a:p>
          <a:p>
            <a:pPr algn="ctr"/>
            <a:r>
              <a:rPr lang="ru-RU" dirty="0"/>
              <a:t>участники – 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756</a:t>
            </a:r>
            <a:r>
              <a:rPr lang="ru-RU" dirty="0" smtClean="0"/>
              <a:t> </a:t>
            </a:r>
            <a:r>
              <a:rPr lang="ru-RU" dirty="0"/>
              <a:t>чел.,</a:t>
            </a:r>
          </a:p>
          <a:p>
            <a:pPr algn="ctr"/>
            <a:r>
              <a:rPr lang="ru-RU" dirty="0"/>
              <a:t> победители и призеры </a:t>
            </a:r>
            <a:r>
              <a:rPr lang="ru-RU" dirty="0" smtClean="0"/>
              <a:t>–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153 </a:t>
            </a:r>
            <a:r>
              <a:rPr lang="ru-RU" dirty="0" smtClean="0"/>
              <a:t>чел.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2014/2015 </a:t>
            </a:r>
            <a:r>
              <a:rPr lang="ru-RU" sz="1800" dirty="0" smtClean="0">
                <a:solidFill>
                  <a:srgbClr val="00B050"/>
                </a:solidFill>
              </a:rPr>
              <a:t>УЧЕБНЫЙ ГОД</a:t>
            </a:r>
          </a:p>
          <a:p>
            <a:pPr algn="ctr"/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Школьный этап:</a:t>
            </a:r>
          </a:p>
          <a:p>
            <a:pPr algn="ctr"/>
            <a:r>
              <a:rPr lang="ru-RU" dirty="0" smtClean="0"/>
              <a:t>участники – 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4080</a:t>
            </a:r>
            <a:r>
              <a:rPr lang="ru-RU" dirty="0" smtClean="0"/>
              <a:t> чел.,</a:t>
            </a:r>
          </a:p>
          <a:p>
            <a:pPr algn="ctr"/>
            <a:r>
              <a:rPr lang="ru-RU" dirty="0" smtClean="0"/>
              <a:t> победители и призеры –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1336 </a:t>
            </a:r>
            <a:r>
              <a:rPr lang="ru-RU" dirty="0" smtClean="0"/>
              <a:t>чел.</a:t>
            </a:r>
          </a:p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Муниципальный этап:</a:t>
            </a:r>
          </a:p>
          <a:p>
            <a:pPr algn="ctr"/>
            <a:r>
              <a:rPr lang="ru-RU" dirty="0" smtClean="0"/>
              <a:t>участники –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715</a:t>
            </a:r>
            <a:r>
              <a:rPr lang="ru-RU" dirty="0" smtClean="0"/>
              <a:t>чел.,</a:t>
            </a:r>
          </a:p>
          <a:p>
            <a:pPr algn="ctr"/>
            <a:r>
              <a:rPr lang="ru-RU" dirty="0" smtClean="0"/>
              <a:t>победители и призеры –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79 </a:t>
            </a:r>
            <a:r>
              <a:rPr lang="ru-RU" dirty="0" smtClean="0"/>
              <a:t>чел.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9761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685804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67200" algn="ctr">
              <a:lnSpc>
                <a:spcPct val="100000"/>
              </a:lnSpc>
            </a:pPr>
            <a:endParaRPr lang="ru-RU" sz="1600" b="1" dirty="0" smtClean="0">
              <a:solidFill>
                <a:srgbClr val="4E3A2F"/>
              </a:solidFill>
              <a:latin typeface="Times New Roman"/>
              <a:cs typeface="Times New Roman"/>
            </a:endParaRPr>
          </a:p>
          <a:p>
            <a:pPr fontAlgn="t"/>
            <a:r>
              <a:rPr lang="ru-RU" sz="2800" b="1" spc="-8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С</a:t>
            </a:r>
            <a:r>
              <a:rPr lang="ru-RU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МЫЕ</a:t>
            </a:r>
            <a:r>
              <a:rPr lang="ru-RU" sz="2800" b="1" spc="-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МНОГОЧИСЛЕННЫЕ</a:t>
            </a:r>
            <a:endParaRPr lang="ru-RU" sz="2800" b="1" spc="-25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fontAlgn="t"/>
            <a:r>
              <a:rPr lang="ru-RU" sz="2800" b="1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                 КОМ</a:t>
            </a:r>
            <a:r>
              <a:rPr lang="ru-RU" sz="2800" b="1" spc="-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lang="ru-RU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ДЫ</a:t>
            </a:r>
          </a:p>
          <a:p>
            <a:pPr fontAlgn="t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ОСОШ № 3 – 147 человека -26% от общего числа учащихся</a:t>
            </a:r>
          </a:p>
          <a:p>
            <a:pPr fontAlgn="t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Красноармейская СОШ - 93 человека – 27,8%</a:t>
            </a:r>
          </a:p>
          <a:p>
            <a:pPr fontAlgn="t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ОСОШ № 1 – 139 человек – 22%</a:t>
            </a:r>
          </a:p>
          <a:p>
            <a:pPr fontAlgn="t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ОСОШ № 2 - 99 человек- 15,7% </a:t>
            </a:r>
          </a:p>
          <a:p>
            <a:pPr fontAlgn="t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2800" b="1" spc="-8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 spc="-80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С</a:t>
            </a:r>
            <a:r>
              <a:rPr lang="ru-RU" sz="2800" b="1" spc="-5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А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МЫЕ</a:t>
            </a:r>
            <a:r>
              <a:rPr lang="ru-RU" sz="2800" b="1" spc="-10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 МАЛ</a:t>
            </a:r>
            <a:r>
              <a:rPr lang="ru-RU" sz="2800" b="1" spc="-45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О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ЧИ</a:t>
            </a:r>
            <a:r>
              <a:rPr lang="ru-RU" sz="2800" b="1" spc="-45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С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Л</a:t>
            </a:r>
            <a:r>
              <a:rPr lang="ru-RU" sz="2800" b="1" spc="-10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Е</a:t>
            </a:r>
            <a:r>
              <a:rPr lang="ru-RU" sz="2800" b="1" spc="-5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НН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ЫЕ</a:t>
            </a:r>
            <a:r>
              <a:rPr lang="ru-RU" sz="2800" b="1" spc="-25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</a:p>
          <a:p>
            <a:pPr fontAlgn="t"/>
            <a:r>
              <a:rPr lang="ru-RU" sz="2800" b="1" spc="-25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                        КОМ</a:t>
            </a:r>
            <a:r>
              <a:rPr lang="ru-RU" sz="2800" b="1" spc="-10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А</a:t>
            </a:r>
            <a:r>
              <a:rPr lang="ru-RU" sz="2800" b="1" spc="-5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Н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ДЫ</a:t>
            </a:r>
          </a:p>
          <a:p>
            <a:pPr fontAlgn="t"/>
            <a:endParaRPr lang="ru-RU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fontAlgn="t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Черкесская школа -1человек-1,9%</a:t>
            </a:r>
          </a:p>
          <a:p>
            <a:pPr fontAlgn="t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Пролетарская школа - 4 человека- 7,1%</a:t>
            </a:r>
          </a:p>
          <a:p>
            <a:pPr fontAlgn="t"/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Курганенская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- 9 человек -8,3%</a:t>
            </a:r>
          </a:p>
          <a:p>
            <a:pPr fontAlgn="t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Волочаевская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-10 человек- 8.4%</a:t>
            </a:r>
          </a:p>
          <a:p>
            <a:pPr>
              <a:lnSpc>
                <a:spcPct val="100000"/>
              </a:lnSpc>
              <a:spcBef>
                <a:spcPts val="31"/>
              </a:spcBef>
            </a:pPr>
            <a:endParaRPr lang="ru-RU" sz="1600" b="1" spc="-100" dirty="0" smtClean="0">
              <a:solidFill>
                <a:srgbClr val="4E3A2F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5"/>
          <p:cNvSpPr/>
          <p:nvPr/>
        </p:nvSpPr>
        <p:spPr>
          <a:xfrm>
            <a:off x="7000892" y="609600"/>
            <a:ext cx="1928826" cy="21764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15206" y="4000504"/>
            <a:ext cx="1285884" cy="17145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1"/>
            <a:ext cx="8572560" cy="12858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4400" dirty="0" smtClean="0"/>
              <a:t>Самые массовые предметы олимпиады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857364"/>
            <a:ext cx="8593967" cy="471490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/>
              <a:t>  русский язык (75 участников 8-11классов) </a:t>
            </a:r>
          </a:p>
          <a:p>
            <a:endParaRPr lang="ru-RU" sz="2800" dirty="0" smtClean="0"/>
          </a:p>
          <a:p>
            <a:r>
              <a:rPr lang="ru-RU" sz="2800" dirty="0" smtClean="0"/>
              <a:t>  обществознание (65 участников 8-11 классов)</a:t>
            </a:r>
          </a:p>
          <a:p>
            <a:endParaRPr lang="ru-RU" sz="2800" dirty="0" smtClean="0"/>
          </a:p>
          <a:p>
            <a:r>
              <a:rPr lang="ru-RU" sz="2800" dirty="0" smtClean="0"/>
              <a:t>  биология ( 65 участников 7-11 классов) </a:t>
            </a:r>
          </a:p>
          <a:p>
            <a:endParaRPr lang="ru-RU" sz="2800" dirty="0" smtClean="0"/>
          </a:p>
          <a:p>
            <a:r>
              <a:rPr lang="ru-RU" sz="2800" dirty="0" smtClean="0"/>
              <a:t>  математика (62 участника 8-11 классов) </a:t>
            </a:r>
          </a:p>
          <a:p>
            <a:endParaRPr lang="ru-RU" sz="2800" dirty="0" smtClean="0"/>
          </a:p>
          <a:p>
            <a:r>
              <a:rPr lang="ru-RU" sz="2800" dirty="0" smtClean="0"/>
              <a:t>  ОБЖ (58 участников 8-11 классы) </a:t>
            </a:r>
          </a:p>
          <a:p>
            <a:endParaRPr lang="ru-RU" sz="2800" dirty="0" smtClean="0"/>
          </a:p>
          <a:p>
            <a:r>
              <a:rPr lang="ru-RU" sz="2800" dirty="0" smtClean="0"/>
              <a:t>   физическая  культура (56 участников 9-11 классов)</a:t>
            </a:r>
          </a:p>
          <a:p>
            <a:r>
              <a:rPr lang="ru-RU" sz="2800" dirty="0" smtClean="0"/>
              <a:t> 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98983"/>
            <a:ext cx="8501122" cy="320087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dirty="0" smtClean="0"/>
              <a:t>        Предметы по которым  показали                  </a:t>
            </a:r>
            <a:br>
              <a:rPr lang="ru-RU" sz="3600" dirty="0" smtClean="0"/>
            </a:br>
            <a:r>
              <a:rPr lang="ru-RU" sz="3600" dirty="0" smtClean="0"/>
              <a:t>            наиболее высокую подготовку</a:t>
            </a:r>
            <a:br>
              <a:rPr lang="ru-RU" sz="3600" dirty="0" smtClean="0"/>
            </a:br>
            <a:r>
              <a:rPr lang="ru-RU" sz="4000" dirty="0" smtClean="0"/>
              <a:t> </a:t>
            </a:r>
            <a:r>
              <a:rPr lang="ru-RU" dirty="0" smtClean="0"/>
              <a:t>- технология (девочки) –</a:t>
            </a:r>
            <a:r>
              <a:rPr lang="ru-RU" sz="2000" dirty="0" smtClean="0"/>
              <a:t>ОСОШ № 1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- литература  </a:t>
            </a:r>
            <a:r>
              <a:rPr lang="ru-RU" sz="2000" dirty="0" smtClean="0"/>
              <a:t>СОШ № 2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- физическая культура (девочки)  </a:t>
            </a:r>
            <a:r>
              <a:rPr lang="ru-RU" sz="1800" dirty="0" smtClean="0"/>
              <a:t>ОСОШ № 1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- русский язык  </a:t>
            </a:r>
            <a:r>
              <a:rPr lang="ru-RU" sz="1800" dirty="0" smtClean="0"/>
              <a:t>ОСОШ № 1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1" y="3429000"/>
            <a:ext cx="8501122" cy="332398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dirty="0" smtClean="0"/>
              <a:t>      Предметы по которым  показали                  </a:t>
            </a:r>
            <a:br>
              <a:rPr lang="ru-RU" sz="3600" dirty="0" smtClean="0"/>
            </a:br>
            <a:r>
              <a:rPr lang="ru-RU" sz="3600" dirty="0" smtClean="0"/>
              <a:t>            наиболее низкую подготовку</a:t>
            </a:r>
          </a:p>
          <a:p>
            <a:r>
              <a:rPr lang="ru-RU" dirty="0" smtClean="0"/>
              <a:t> - информатика</a:t>
            </a:r>
          </a:p>
          <a:p>
            <a:r>
              <a:rPr lang="ru-RU" dirty="0" smtClean="0"/>
              <a:t> - физика</a:t>
            </a:r>
          </a:p>
          <a:p>
            <a:r>
              <a:rPr lang="ru-RU" dirty="0" smtClean="0"/>
              <a:t> -математика</a:t>
            </a:r>
          </a:p>
          <a:p>
            <a:r>
              <a:rPr lang="ru-RU" dirty="0" smtClean="0"/>
              <a:t> - МХК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98983"/>
            <a:ext cx="8501122" cy="267765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dirty="0" smtClean="0"/>
              <a:t>           Предметы, по которым не было     </a:t>
            </a:r>
            <a:br>
              <a:rPr lang="ru-RU" sz="3600" dirty="0" smtClean="0"/>
            </a:br>
            <a:r>
              <a:rPr lang="ru-RU" sz="3600" dirty="0" smtClean="0"/>
              <a:t>                 победителей  и призеров</a:t>
            </a:r>
            <a:br>
              <a:rPr lang="ru-RU" sz="36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    </a:t>
            </a:r>
            <a:r>
              <a:rPr lang="ru-RU" sz="2800" dirty="0" smtClean="0"/>
              <a:t>Информатика и ИКТ </a:t>
            </a:r>
            <a:br>
              <a:rPr lang="ru-RU" sz="2800" dirty="0" smtClean="0"/>
            </a:br>
            <a:r>
              <a:rPr lang="ru-RU" sz="2800" dirty="0" smtClean="0"/>
              <a:t>   Искусство МХК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4312" y="3286124"/>
            <a:ext cx="8615375" cy="30469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3600" dirty="0" smtClean="0"/>
              <a:t>Предметы,  по которым не было победителей</a:t>
            </a:r>
          </a:p>
          <a:p>
            <a:pPr algn="ctr"/>
            <a:endParaRPr lang="ru-RU" sz="1800" dirty="0" smtClean="0"/>
          </a:p>
          <a:p>
            <a:pPr algn="l"/>
            <a:r>
              <a:rPr lang="ru-RU" dirty="0" smtClean="0"/>
              <a:t>   </a:t>
            </a:r>
            <a:r>
              <a:rPr lang="ru-RU" sz="2800" dirty="0" smtClean="0"/>
              <a:t>Немецкий</a:t>
            </a:r>
          </a:p>
          <a:p>
            <a:pPr algn="l"/>
            <a:r>
              <a:rPr lang="ru-RU" sz="2800" dirty="0" smtClean="0"/>
              <a:t>   физика</a:t>
            </a:r>
          </a:p>
          <a:p>
            <a:pPr algn="l"/>
            <a:r>
              <a:rPr lang="ru-RU" sz="2800" dirty="0" smtClean="0"/>
              <a:t>   экономика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952" y="298982"/>
            <a:ext cx="8172094" cy="11079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dirty="0" smtClean="0"/>
              <a:t>    Предметы, по которым получили   </a:t>
            </a:r>
            <a:br>
              <a:rPr lang="ru-RU" sz="3600" dirty="0" smtClean="0"/>
            </a:br>
            <a:r>
              <a:rPr lang="ru-RU" sz="3600" dirty="0" smtClean="0"/>
              <a:t>                          ноль баллов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785926"/>
          <a:ext cx="8572560" cy="4567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115730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предмет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процент работ</a:t>
                      </a:r>
                      <a:r>
                        <a:rPr lang="ru-RU" sz="3200" baseline="0" dirty="0" smtClean="0"/>
                        <a:t> имеющих  0 баллов</a:t>
                      </a:r>
                      <a:endParaRPr lang="ru-RU" sz="3200" dirty="0"/>
                    </a:p>
                  </a:txBody>
                  <a:tcPr/>
                </a:tc>
              </a:tr>
              <a:tr h="85248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/>
                </a:tc>
              </a:tr>
              <a:tr h="85248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24,5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248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248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6,7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2033</TotalTime>
  <Words>947</Words>
  <Application>Microsoft Office PowerPoint</Application>
  <PresentationFormat>Экран (4:3)</PresentationFormat>
  <Paragraphs>206</Paragraphs>
  <Slides>14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Слайд 1</vt:lpstr>
      <vt:lpstr>нововведения </vt:lpstr>
      <vt:lpstr>ОБЩЕЕ КОЛИЧЕСТВО УЧАСТНИКОВ ВсОШ</vt:lpstr>
      <vt:lpstr>Сравнение количества участников, призеров и победителей олимпиад в 2015 и 2016г. 2015/2016 УЧЕБНЫЙ ГОД  </vt:lpstr>
      <vt:lpstr>Слайд 5</vt:lpstr>
      <vt:lpstr>Самые массовые предметы олимпиады</vt:lpstr>
      <vt:lpstr>        Предметы по которым  показали                               наиболее высокую подготовку  - технология (девочки) –ОСОШ № 1   - литература  СОШ № 2   - физическая культура (девочки)  ОСОШ № 1   - русский язык  ОСОШ № 1 </vt:lpstr>
      <vt:lpstr>           Предметы, по которым не было                       победителей  и призеров       Информатика и ИКТ     Искусство МХК </vt:lpstr>
      <vt:lpstr>    Предметы, по которым получили                              ноль баллов</vt:lpstr>
      <vt:lpstr>РЕЙТИНГ  ПО КОЛИЧЕСТВУ ПОБЕДИТЕЛЕЙ И ПРИЗЕРОВ  по школам </vt:lpstr>
      <vt:lpstr>      Рекомендации руководителям школ по                                результатам олимпиады</vt:lpstr>
      <vt:lpstr>  Списки учащихся, приглашенных на региональный тур                                                 олимпиады</vt:lpstr>
      <vt:lpstr>  - Начало регистрации на все олимпиады            регионального тура           8.00    - Начало всех олимпиад в  9.00       Участник олимпиады должен иметь:      - паспорт (свидетельство о рождении)     - заполненную анкету участника       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всероссийской олимпиады школьников  в 2011/2012 учебном году</dc:title>
  <dc:creator>Валентина</dc:creator>
  <cp:lastModifiedBy>образование</cp:lastModifiedBy>
  <cp:revision>136</cp:revision>
  <cp:lastPrinted>2015-04-20T09:39:20Z</cp:lastPrinted>
  <dcterms:created xsi:type="dcterms:W3CDTF">2014-11-08T19:31:06Z</dcterms:created>
  <dcterms:modified xsi:type="dcterms:W3CDTF">2016-01-15T06:48:45Z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2013-12-04T00:00:00Z</vt:filetime>
  </property>
  <property fmtid="{D5CDD505-2E9C-101B-9397-08002B2CF9AE}" pid="3" name="LastSaved">
    <vt:filetime>2014-11-08T00:00:00Z</vt:filetime>
  </property>
</Properties>
</file>