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60" r:id="rId2"/>
    <p:sldId id="273" r:id="rId3"/>
    <p:sldId id="263" r:id="rId4"/>
    <p:sldId id="261" r:id="rId5"/>
    <p:sldId id="283" r:id="rId6"/>
    <p:sldId id="274" r:id="rId7"/>
    <p:sldId id="266" r:id="rId8"/>
    <p:sldId id="275" r:id="rId9"/>
    <p:sldId id="277" r:id="rId10"/>
    <p:sldId id="278" r:id="rId11"/>
    <p:sldId id="279" r:id="rId12"/>
    <p:sldId id="276" r:id="rId13"/>
    <p:sldId id="280" r:id="rId14"/>
    <p:sldId id="281" r:id="rId15"/>
    <p:sldId id="282" r:id="rId16"/>
  </p:sldIdLst>
  <p:sldSz cx="10691813" cy="7559675"/>
  <p:notesSz cx="6797675" cy="9926638"/>
  <p:defaultTextStyle>
    <a:defPPr>
      <a:defRPr lang="ru-RU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C52D"/>
    <a:srgbClr val="D33500"/>
    <a:srgbClr val="2AB7B2"/>
    <a:srgbClr val="F7A209"/>
    <a:srgbClr val="FFFFFF"/>
    <a:srgbClr val="FDFDFD"/>
    <a:srgbClr val="4C73BD"/>
    <a:srgbClr val="07AFD3"/>
    <a:srgbClr val="597585"/>
    <a:srgbClr val="058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16" autoAdjust="0"/>
  </p:normalViewPr>
  <p:slideViewPr>
    <p:cSldViewPr snapToGrid="0">
      <p:cViewPr varScale="1">
        <p:scale>
          <a:sx n="83" d="100"/>
          <a:sy n="83" d="100"/>
        </p:scale>
        <p:origin x="1416" y="9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30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33409-E340-42B0-91F3-3C06AE8648F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9F3DB-E3DD-4F46-BC12-994E33676A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4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91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5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72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4159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55600" y="3875494"/>
            <a:ext cx="5762308" cy="8621306"/>
          </a:xfrm>
        </p:spPr>
        <p:txBody>
          <a:bodyPr/>
          <a:lstStyle/>
          <a:p>
            <a:endParaRPr lang="ru-RU" sz="1306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306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986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4159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55600" y="3875494"/>
            <a:ext cx="5762308" cy="86213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60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306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117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50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02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42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46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62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10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6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7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4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14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rgbClr val="F7A209"/>
            </a:gs>
            <a:gs pos="12000">
              <a:srgbClr val="1DC52D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BE90D-B43E-46AE-8E30-6BB5269F5331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9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11" Type="http://schemas.microsoft.com/office/2007/relationships/hdphoto" Target="../media/hdphoto3.wdp"/><Relationship Id="rId5" Type="http://schemas.openxmlformats.org/officeDocument/2006/relationships/image" Target="../media/image18.emf"/><Relationship Id="rId10" Type="http://schemas.openxmlformats.org/officeDocument/2006/relationships/image" Target="../media/image22.png"/><Relationship Id="rId4" Type="http://schemas.openxmlformats.org/officeDocument/2006/relationships/image" Target="../media/image17.emf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789" y="1610258"/>
            <a:ext cx="5386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ЛЕТНЯЯ ОЗДОРОВИТЕЛЬНАЯ КАМПАНИЯ 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2023 ГОДА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0811972" y="786064"/>
            <a:ext cx="4456052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26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35544" y="2691939"/>
            <a:ext cx="4456052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26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41051" y="4888546"/>
            <a:ext cx="6063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prstClr val="white"/>
                </a:solidFill>
                <a:latin typeface="Adventure" panose="02000503020000020003" pitchFamily="2" charset="0"/>
              </a:rPr>
              <a:t>Воспитание и просвещение</a:t>
            </a:r>
            <a:endParaRPr lang="ru-RU" sz="4000" b="1" dirty="0">
              <a:solidFill>
                <a:prstClr val="white"/>
              </a:solidFill>
              <a:latin typeface="Adventure" panose="02000503020000020003" pitchFamily="2" charset="0"/>
            </a:endParaRPr>
          </a:p>
        </p:txBody>
      </p:sp>
      <p:pic>
        <p:nvPicPr>
          <p:cNvPr id="28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87"/>
          <a:stretch/>
        </p:blipFill>
        <p:spPr>
          <a:xfrm>
            <a:off x="6560587" y="1090743"/>
            <a:ext cx="3657641" cy="4573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91992" y="6236236"/>
            <a:ext cx="33874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СЕМИНАР-СОВЕЩАНИЕ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11.05.2023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/>
          <p:nvPr/>
        </p:nvPicPr>
        <p:blipFill>
          <a:blip r:embed="rId2"/>
          <a:stretch/>
        </p:blipFill>
        <p:spPr>
          <a:xfrm>
            <a:off x="7788" y="703316"/>
            <a:ext cx="10684025" cy="60141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3076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3047" t="33771" r="10849" b="16622"/>
          <a:stretch/>
        </p:blipFill>
        <p:spPr bwMode="auto">
          <a:xfrm>
            <a:off x="484860" y="524120"/>
            <a:ext cx="9907648" cy="6544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7080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7215" t="22671" r="25763" b="11984"/>
          <a:stretch/>
        </p:blipFill>
        <p:spPr bwMode="auto">
          <a:xfrm>
            <a:off x="462987" y="402484"/>
            <a:ext cx="10046826" cy="6406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810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92" y="2000198"/>
            <a:ext cx="4022896" cy="36538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20992" y="5790546"/>
            <a:ext cx="4022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 Тел.: </a:t>
            </a:r>
            <a:r>
              <a:rPr lang="ru-RU" sz="3200" b="1" dirty="0">
                <a:solidFill>
                  <a:schemeClr val="bg1"/>
                </a:solidFill>
              </a:rPr>
              <a:t>8 -919-89-76-999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52" y="244436"/>
            <a:ext cx="2395852" cy="161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61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062" y="530854"/>
            <a:ext cx="9221689" cy="4796544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</a:rPr>
              <a:t>Ростовской региональной молодежной общественной организацией «Союз молодежи и добровольцев Дона»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 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Ростовским региональным отделением Всероссийского детско-юношеского общественного движения «Школа Безопасности»</a:t>
            </a:r>
            <a:br>
              <a:rPr lang="ru-RU" sz="3200" dirty="0">
                <a:solidFill>
                  <a:schemeClr val="bg1"/>
                </a:solidFill>
              </a:rPr>
            </a:br>
            <a:endParaRPr lang="ru-RU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2023 году реализуется проект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«Патриоты России»</a:t>
            </a:r>
          </a:p>
        </p:txBody>
      </p:sp>
      <p:pic>
        <p:nvPicPr>
          <p:cNvPr id="4" name="Picture 4" descr="https://sun9-48.userapi.com/c851220/v851220223/48517/zgBkpXUws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207" y="5164954"/>
            <a:ext cx="2974253" cy="2230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https://sun9-24.userapi.com/c841335/v841335570/62043/FufdRXPuy74.jpg"/>
          <p:cNvPicPr>
            <a:picLocks noChangeAspect="1" noChangeArrowheads="1"/>
          </p:cNvPicPr>
          <p:nvPr/>
        </p:nvPicPr>
        <p:blipFill rotWithShape="1">
          <a:blip r:embed="rId4" cstate="print"/>
          <a:srcRect l="22125" r="31255"/>
          <a:stretch/>
        </p:blipFill>
        <p:spPr bwMode="auto">
          <a:xfrm>
            <a:off x="7960555" y="3484343"/>
            <a:ext cx="2479349" cy="3523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un9-37.userapi.com/c855724/v855724811/1d9bfa/pmpdVFmGKH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383" y="5164954"/>
            <a:ext cx="3965671" cy="2230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332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402483"/>
            <a:ext cx="9622276" cy="255173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Игры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по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финансовой грамотности </a:t>
            </a:r>
            <a:br>
              <a:rPr lang="ru-RU" sz="28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рамках реализации проекта Банка России «ДОЛ-игра»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062" y="3809744"/>
            <a:ext cx="2981623" cy="29498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5062" y="2354049"/>
            <a:ext cx="80184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Готовые комплекты игр и методические материалы размещены на сайте https://doligra.ru.</a:t>
            </a: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117" b="77994" l="24600" r="100000">
                        <a14:foregroundMark x1="67300" y1="64763" x2="67300" y2="64763"/>
                        <a14:foregroundMark x1="71000" y1="61560" x2="71000" y2="61560"/>
                        <a14:foregroundMark x1="74700" y1="56407" x2="74700" y2="56407"/>
                        <a14:foregroundMark x1="73000" y1="52925" x2="72700" y2="52925"/>
                        <a14:foregroundMark x1="65000" y1="55850" x2="65000" y2="55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43" t="12688" r="-20" b="25198"/>
          <a:stretch/>
        </p:blipFill>
        <p:spPr>
          <a:xfrm>
            <a:off x="3900668" y="3517768"/>
            <a:ext cx="6791145" cy="403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3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9155" y="295883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295" y="279826"/>
            <a:ext cx="408860" cy="408860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1906369" y="5767302"/>
            <a:ext cx="2692427" cy="1393342"/>
            <a:chOff x="201136" y="1679193"/>
            <a:chExt cx="2692427" cy="1393342"/>
          </a:xfrm>
        </p:grpSpPr>
        <p:sp>
          <p:nvSpPr>
            <p:cNvPr id="8" name="TextBox 7"/>
            <p:cNvSpPr txBox="1"/>
            <p:nvPr/>
          </p:nvSpPr>
          <p:spPr>
            <a:xfrm>
              <a:off x="905451" y="1679193"/>
              <a:ext cx="10166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830</a:t>
              </a:r>
              <a:endParaRPr lang="ru-RU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1136" y="2333871"/>
              <a:ext cx="26924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ОРГАНИЗАЦИЙ ОТДЫХА ДЕТЕЙ И ИХ ОЗДОРОВЛЕНИЯ</a:t>
              </a:r>
            </a:p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 БАЗЕ ШКОЛ</a:t>
              </a:r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454324" y="5633958"/>
            <a:ext cx="3619467" cy="1538081"/>
            <a:chOff x="199910" y="2499377"/>
            <a:chExt cx="2692427" cy="1538081"/>
          </a:xfrm>
        </p:grpSpPr>
        <p:sp>
          <p:nvSpPr>
            <p:cNvPr id="11" name="TextBox 10"/>
            <p:cNvSpPr txBox="1"/>
            <p:nvPr/>
          </p:nvSpPr>
          <p:spPr>
            <a:xfrm>
              <a:off x="890166" y="2629745"/>
              <a:ext cx="13119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52 000</a:t>
              </a:r>
              <a:endParaRPr lang="ru-RU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9910" y="2499377"/>
              <a:ext cx="1374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9910" y="3298794"/>
              <a:ext cx="26924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ДЕТЕЙ – </a:t>
              </a:r>
              <a:endPara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ОТДЫХ В ПРИШКОЛЬНЫХ ЛАГЕРЯХ</a:t>
              </a:r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776989"/>
            <a:ext cx="1069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/>
            <a:r>
              <a:rPr lang="ru-RU" sz="2800" b="1" dirty="0" smtClean="0">
                <a:solidFill>
                  <a:schemeClr val="bg1"/>
                </a:solidFill>
              </a:rPr>
              <a:t>ОТДЫХ И ОЗДОРОВЛЕНИЕ ДЕТЕЙ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31" y="2478863"/>
            <a:ext cx="1711171" cy="1711171"/>
          </a:xfrm>
          <a:prstGeom prst="rect">
            <a:avLst/>
          </a:prstGeom>
          <a:noFill/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554262"/>
              </p:ext>
            </p:extLst>
          </p:nvPr>
        </p:nvGraphicFramePr>
        <p:xfrm>
          <a:off x="544721" y="4190034"/>
          <a:ext cx="9505056" cy="770938"/>
        </p:xfrm>
        <a:graphic>
          <a:graphicData uri="http://schemas.openxmlformats.org/drawingml/2006/table">
            <a:tbl>
              <a:tblPr firstRow="1" bandRow="1"/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9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ОБНОВЛЕНИЕ ПРОГРАММНОГО СОДЕРЖАНИЯ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СМЕН</a:t>
                      </a:r>
                      <a:endParaRPr lang="ru-RU" sz="14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РЕАЛИЗАЦИЯ ИНИЦИАТИВ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ДЕТСКИХ ОБЩЕСТВЕННЫХ ОБЪЕДИНЕНИЙ </a:t>
                      </a:r>
                      <a:endParaRPr lang="ru-RU" sz="14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ОРГАНИЗАЦИЯ ОТДЫХА ДЕТЕЙ С ОВЗ И ДЕТЕЙ -ИНВАЛИДОВ</a:t>
                      </a:r>
                      <a:endParaRPr lang="ru-RU" sz="14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01" y="2594548"/>
            <a:ext cx="1369128" cy="1369128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906369" y="1526187"/>
            <a:ext cx="6161046" cy="80048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984823" y="1598281"/>
            <a:ext cx="6161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B050"/>
                </a:solidFill>
              </a:rPr>
              <a:t>Методические рекомендации Министерства </a:t>
            </a:r>
            <a:r>
              <a:rPr lang="ru-RU" sz="1800" b="1" dirty="0">
                <a:solidFill>
                  <a:srgbClr val="00B050"/>
                </a:solidFill>
              </a:rPr>
              <a:t>просвещения </a:t>
            </a:r>
            <a:endParaRPr lang="ru-RU" sz="18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00B050"/>
                </a:solidFill>
              </a:rPr>
              <a:t>Российской </a:t>
            </a:r>
            <a:r>
              <a:rPr lang="ru-RU" sz="1800" b="1" dirty="0">
                <a:solidFill>
                  <a:srgbClr val="00B050"/>
                </a:solidFill>
              </a:rPr>
              <a:t>Федерации </a:t>
            </a:r>
            <a:r>
              <a:rPr lang="ru-RU" sz="1800" b="1" dirty="0" smtClean="0">
                <a:solidFill>
                  <a:srgbClr val="00B050"/>
                </a:solidFill>
              </a:rPr>
              <a:t>(28.04.2023)</a:t>
            </a:r>
            <a:endParaRPr lang="ru-RU" sz="1800" b="1" dirty="0">
              <a:solidFill>
                <a:srgbClr val="00B05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58540" y="5032885"/>
            <a:ext cx="5456703" cy="5840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Пришкольные лагеря Ростовской области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3" name="Объект 22"/>
          <p:cNvPicPr>
            <a:picLocks noGrp="1" noChangeAspect="1"/>
          </p:cNvPicPr>
          <p:nvPr>
            <p:ph idx="1"/>
          </p:nvPr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675" y="2410944"/>
            <a:ext cx="1763148" cy="17631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91"/>
          <a:stretch/>
        </p:blipFill>
        <p:spPr>
          <a:xfrm>
            <a:off x="8218861" y="381704"/>
            <a:ext cx="2351735" cy="2037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03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5376"/>
            <a:ext cx="1069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ЕДИНЫЕ ПОДХОДЫ К ОРГАНИЗАЦИИ МЕРОПРИЯТИЙ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83" y="1624245"/>
            <a:ext cx="6296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ЕДИНАЯ ПРОГРАММА ВОСПИТАНИЯ 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85" y="5030150"/>
            <a:ext cx="4605020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bg1"/>
                </a:solidFill>
              </a:rPr>
              <a:t>«Цивилизационное наследие России»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7984" y="4486424"/>
            <a:ext cx="3224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b="1" dirty="0">
                <a:solidFill>
                  <a:schemeClr val="bg1"/>
                </a:solidFill>
              </a:rPr>
              <a:t>Мероприятия РДДМ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1198" y="5633252"/>
            <a:ext cx="4278855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bg1"/>
                </a:solidFill>
              </a:rPr>
              <a:t>«Без срока давности»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7984" y="5024011"/>
            <a:ext cx="4295128" cy="44012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4048" y="3711244"/>
            <a:ext cx="4276004" cy="523801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2772" y="5601226"/>
            <a:ext cx="4300340" cy="47828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7983" y="4412168"/>
            <a:ext cx="4282069" cy="43472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8" name="Прямоугольник 27"/>
          <p:cNvSpPr/>
          <p:nvPr/>
        </p:nvSpPr>
        <p:spPr>
          <a:xfrm>
            <a:off x="381198" y="6237568"/>
            <a:ext cx="4351481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bg1"/>
                </a:solidFill>
              </a:rPr>
              <a:t>«Содружество Орлят России»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77984" y="6917252"/>
            <a:ext cx="3481002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Ключевые мероприятия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72772" y="6201917"/>
            <a:ext cx="4287282" cy="524994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66835" y="6849320"/>
            <a:ext cx="4339833" cy="48198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pic>
        <p:nvPicPr>
          <p:cNvPr id="37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200" y="2378954"/>
            <a:ext cx="595662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Церемония подъема (спуска) Государственного флага </a:t>
            </a: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РФ</a:t>
            </a:r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200" y="3825460"/>
            <a:ext cx="2859712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Дни </a:t>
            </a:r>
            <a:r>
              <a:rPr lang="ru-RU" b="1" dirty="0">
                <a:solidFill>
                  <a:schemeClr val="bg1"/>
                </a:solidFill>
              </a:rPr>
              <a:t>единых действий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847647" y="5437349"/>
            <a:ext cx="455453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МЕТОДИЧЕСКИЕ КОПИЛКИ НА САЙТАХ ДЕТСКИХ ЦЕНТРОВ: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Орленок», «Океан», «Смена</a:t>
            </a:r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», «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Артек» </a:t>
            </a:r>
            <a:endPara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US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https</a:t>
            </a:r>
            <a:r>
              <a:rPr lang="ru-RU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://</a:t>
            </a:r>
            <a:r>
              <a:rPr lang="en-US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disk.yandex.ru/d/PJts8nq3iMDVGg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5" r="32231" b="4460"/>
          <a:stretch/>
        </p:blipFill>
        <p:spPr>
          <a:xfrm>
            <a:off x="6886339" y="1515205"/>
            <a:ext cx="2925764" cy="34221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1199" y="3128604"/>
            <a:ext cx="53251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Исполнение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государственного гимна РФ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81200" y="2278770"/>
            <a:ext cx="5845980" cy="603138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1200" y="2999833"/>
            <a:ext cx="5845980" cy="603138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05" y="3984037"/>
            <a:ext cx="2716609" cy="148198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1125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569288"/>
              </p:ext>
            </p:extLst>
          </p:nvPr>
        </p:nvGraphicFramePr>
        <p:xfrm>
          <a:off x="357474" y="2232398"/>
          <a:ext cx="4202167" cy="4618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141">
                  <a:extLst>
                    <a:ext uri="{9D8B030D-6E8A-4147-A177-3AD203B41FA5}">
                      <a16:colId xmlns:a16="http://schemas.microsoft.com/office/drawing/2014/main" val="532147809"/>
                    </a:ext>
                  </a:extLst>
                </a:gridCol>
                <a:gridCol w="201464">
                  <a:extLst>
                    <a:ext uri="{9D8B030D-6E8A-4147-A177-3AD203B41FA5}">
                      <a16:colId xmlns:a16="http://schemas.microsoft.com/office/drawing/2014/main" val="1095843824"/>
                    </a:ext>
                  </a:extLst>
                </a:gridCol>
                <a:gridCol w="2960562">
                  <a:extLst>
                    <a:ext uri="{9D8B030D-6E8A-4147-A177-3AD203B41FA5}">
                      <a16:colId xmlns:a16="http://schemas.microsoft.com/office/drawing/2014/main" val="660216591"/>
                    </a:ext>
                  </a:extLst>
                </a:gridCol>
              </a:tblGrid>
              <a:tr h="351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  <a:latin typeface="+mn-lt"/>
                        </a:rPr>
                        <a:t> 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D33500"/>
                          </a:solidFill>
                          <a:effectLst/>
                          <a:latin typeface="+mn-lt"/>
                        </a:rPr>
                        <a:t>День РДДМ «Движение первых</a:t>
                      </a:r>
                      <a:r>
                        <a:rPr lang="ru-RU" sz="1400" kern="1200" dirty="0" smtClean="0">
                          <a:solidFill>
                            <a:srgbClr val="D33500"/>
                          </a:solidFill>
                          <a:effectLst/>
                          <a:latin typeface="+mn-lt"/>
                        </a:rPr>
                        <a:t>» </a:t>
                      </a:r>
                      <a:endParaRPr lang="ru-RU" sz="1800" dirty="0">
                        <a:solidFill>
                          <a:srgbClr val="D335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808992"/>
                  </a:ext>
                </a:extLst>
              </a:tr>
              <a:tr h="3514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1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защиты детей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949257"/>
                  </a:ext>
                </a:extLst>
              </a:tr>
              <a:tr h="511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6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русского языка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334422"/>
                  </a:ext>
                </a:extLst>
              </a:tr>
              <a:tr h="5706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8-9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spc="25" dirty="0">
                          <a:solidFill>
                            <a:srgbClr val="D33500"/>
                          </a:solidFill>
                          <a:effectLst/>
                          <a:latin typeface="+mn-lt"/>
                        </a:rPr>
                        <a:t>Региональный день</a:t>
                      </a:r>
                      <a:endParaRPr lang="ru-RU" sz="1400" b="1" dirty="0">
                        <a:solidFill>
                          <a:srgbClr val="D335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spc="25" dirty="0">
                          <a:solidFill>
                            <a:srgbClr val="D33500"/>
                          </a:solidFill>
                          <a:effectLst/>
                          <a:latin typeface="+mn-lt"/>
                        </a:rPr>
                        <a:t> День Донского </a:t>
                      </a:r>
                      <a:r>
                        <a:rPr lang="ru-RU" sz="1400" b="1" kern="1200" spc="25" dirty="0" smtClean="0">
                          <a:solidFill>
                            <a:srgbClr val="D33500"/>
                          </a:solidFill>
                          <a:effectLst/>
                          <a:latin typeface="+mn-lt"/>
                        </a:rPr>
                        <a:t>поля</a:t>
                      </a:r>
                      <a:endParaRPr lang="ru-RU" sz="1400" dirty="0" smtClean="0">
                        <a:solidFill>
                          <a:srgbClr val="D335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25107"/>
                  </a:ext>
                </a:extLst>
              </a:tr>
              <a:tr h="3667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12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России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8843311"/>
                  </a:ext>
                </a:extLst>
              </a:tr>
              <a:tr h="3569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22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памяти и скорби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1213567"/>
                  </a:ext>
                </a:extLst>
              </a:tr>
              <a:tr h="3459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27 июня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молодежи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047857"/>
                  </a:ext>
                </a:extLst>
              </a:tr>
              <a:tr h="4298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8 июля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семьи, любви и верности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950533"/>
                  </a:ext>
                </a:extLst>
              </a:tr>
              <a:tr h="3741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14 августа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физкультурника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481865"/>
                  </a:ext>
                </a:extLst>
              </a:tr>
              <a:tr h="6680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22 августа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государственного флага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Российской Федерации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721783"/>
                  </a:ext>
                </a:extLst>
              </a:tr>
              <a:tr h="2920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27 августа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День российского кино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257650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5883" y="667254"/>
            <a:ext cx="512272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ДНИ ЕДИНЫХ ДЕЙСТВИЙ </a:t>
            </a:r>
          </a:p>
          <a:p>
            <a:pPr algn="ctr"/>
            <a:endParaRPr lang="ru-RU" sz="11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ВКЛЮЧЕНЫ В КАЛЕНДАРНЫЙ ПЛАН ВОСПИТАТЕЛЬНОЙ РАБОТЫ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23379" y="2348816"/>
            <a:ext cx="20688" cy="4869286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8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349660" y="3132917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379001" y="3642127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81769" y="4152535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81769" y="4506029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66275" y="4867128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366320" y="5218409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375280" y="5730906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381769" y="6182636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370348" y="6644764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1978" y="2060997"/>
            <a:ext cx="4333416" cy="5032509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33207" y="6771297"/>
            <a:ext cx="4946805" cy="644419"/>
          </a:xfrm>
          <a:prstGeom prst="roundRect">
            <a:avLst>
              <a:gd name="adj" fmla="val 1857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6"/>
          <p:cNvSpPr/>
          <p:nvPr/>
        </p:nvSpPr>
        <p:spPr>
          <a:xfrm>
            <a:off x="4777891" y="6863921"/>
            <a:ext cx="50906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ПРОВОДЯТСЯ ПО ЕДИНЫМ ФЕДЕРАЛЬНЫМ МЕТОДИЧЕСКИМ РЕКОМЕНДАЦИЯМ И МАТЕРИАЛАМ</a:t>
            </a:r>
            <a:endParaRPr lang="ru-RU" sz="14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81" y="164563"/>
            <a:ext cx="4103936" cy="2851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Овал 30"/>
          <p:cNvSpPr/>
          <p:nvPr/>
        </p:nvSpPr>
        <p:spPr>
          <a:xfrm>
            <a:off x="1362202" y="2728269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6" r="5583"/>
          <a:stretch/>
        </p:blipFill>
        <p:spPr>
          <a:xfrm>
            <a:off x="8232849" y="3670939"/>
            <a:ext cx="2327848" cy="302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77" y="3243706"/>
            <a:ext cx="3349312" cy="2425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Овал 33"/>
          <p:cNvSpPr/>
          <p:nvPr/>
        </p:nvSpPr>
        <p:spPr>
          <a:xfrm>
            <a:off x="1345894" y="2372561"/>
            <a:ext cx="136017" cy="1164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63034"/>
              </p:ext>
            </p:extLst>
          </p:nvPr>
        </p:nvGraphicFramePr>
        <p:xfrm>
          <a:off x="403515" y="1088225"/>
          <a:ext cx="9884780" cy="6159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5320">
                  <a:extLst>
                    <a:ext uri="{9D8B030D-6E8A-4147-A177-3AD203B41FA5}">
                      <a16:colId xmlns:a16="http://schemas.microsoft.com/office/drawing/2014/main" val="1313583152"/>
                    </a:ext>
                  </a:extLst>
                </a:gridCol>
                <a:gridCol w="4269460">
                  <a:extLst>
                    <a:ext uri="{9D8B030D-6E8A-4147-A177-3AD203B41FA5}">
                      <a16:colId xmlns:a16="http://schemas.microsoft.com/office/drawing/2014/main" val="1971374763"/>
                    </a:ext>
                  </a:extLst>
                </a:gridCol>
              </a:tblGrid>
              <a:tr h="5206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</a:rPr>
                        <a:t>Название 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</a:rPr>
                        <a:t>Характеристика 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109812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«Хлеб в годы войны и мирное время: исторические параллели»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Круглый стол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833708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Хлеб – всему голова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Круглый стол по мотивам литературных произведений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821896"/>
                  </a:ext>
                </a:extLst>
              </a:tr>
              <a:tr h="344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Блокадный хлеб – символ жизни и надежды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Круглый стол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892022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Хлеб береги, съедай до крошек, ведь он взращен трудом людей хороших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Акция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3519"/>
                  </a:ext>
                </a:extLst>
              </a:tr>
              <a:tr h="341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Хлеб войны – хлеб победы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Фотопроект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059891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Цена крошки хлеба - велика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Конкурс постеров, видеороликов, рисунков, эссе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129146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Хлебороб-профессия 21 века глазами современного поколения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Круглый стол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290176"/>
                  </a:ext>
                </a:extLst>
              </a:tr>
              <a:tr h="3480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Блюди хлеб на обед, а слово в ответ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Конкурс речей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18267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«Хлеб всему голова»: образ хлеба в русской песенной лирике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Лекция-беседа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531641"/>
                  </a:ext>
                </a:extLst>
              </a:tr>
              <a:tr h="3804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Хлеб-основа жизни 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Круглый стол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161099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Хлеб как метафора: образ хлеба в мифологии  и религии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Беседа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790496"/>
                  </a:ext>
                </a:extLst>
              </a:tr>
              <a:tr h="415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</a:rPr>
                        <a:t>Дар маленького зернышка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Семинар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284262"/>
                  </a:ext>
                </a:extLst>
              </a:tr>
              <a:tr h="4414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Цена хлеба – цена жизни. Блокадный Ленинград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Беседа и чтение стихов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DFD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11006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54011" y="310362"/>
            <a:ext cx="93837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ПРОВЕДЕНИЮ ДНЯ ДОНСКОГО ПОЛЯ</a:t>
            </a:r>
            <a:endParaRPr kumimoji="0" lang="ru-RU" altLang="ru-RU" sz="4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30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>
            <a:off x="304996" y="1434558"/>
            <a:ext cx="9973323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534558">
              <a:defRPr/>
            </a:pPr>
            <a:r>
              <a:rPr lang="ru-RU" sz="2400" b="1" kern="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ПРОЕКТ «1000 МАРШРУТОВ» </a:t>
            </a:r>
            <a:r>
              <a:rPr lang="ru-RU" sz="240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ШКОЛЬНОГО ПОЗНАВАТЕЛЬНОГО ТУРИЗМА</a:t>
            </a:r>
            <a:endParaRPr lang="en-US" sz="2400" b="1" kern="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49766" y="839249"/>
            <a:ext cx="10529495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534558">
              <a:defRPr/>
            </a:pPr>
            <a:r>
              <a:rPr lang="ru-RU" sz="2800" b="1" kern="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ПРОЕКТЫ И ПРОГРАММЫ</a:t>
            </a:r>
            <a:endParaRPr lang="en-US" sz="2800" b="1" kern="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86557" y="1880108"/>
            <a:ext cx="3713439" cy="1337188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8" name="Прямоугольник 27"/>
          <p:cNvSpPr/>
          <p:nvPr/>
        </p:nvSpPr>
        <p:spPr>
          <a:xfrm>
            <a:off x="2904484" y="2912885"/>
            <a:ext cx="25915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4558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ФОРМЫ РЕАЛИЗАЦИИ</a:t>
            </a:r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19724" y="1962167"/>
            <a:ext cx="1812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поход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экскурсия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автобусный тур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иные формы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2548715" y="2105941"/>
            <a:ext cx="825979" cy="825979"/>
          </a:xfrm>
          <a:prstGeom prst="rect">
            <a:avLst/>
          </a:prstGeom>
        </p:spPr>
      </p:pic>
      <p:pic>
        <p:nvPicPr>
          <p:cNvPr id="35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4901" y="3241299"/>
            <a:ext cx="36740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Rockwell Extra Bold" panose="02060903040505020403" pitchFamily="18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http://</a:t>
            </a: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ecocenter-rostov.ru/eco-maps </a:t>
            </a:r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7" name="Рисунок 46" descr="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5609" y="1880108"/>
            <a:ext cx="2874140" cy="2017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7929" y="3998561"/>
            <a:ext cx="76928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ПРОГРАММА «ОБУЧЕНИЕ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ПЛАВАНИЮ»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ОТ 7 ДО 17 ЛЕТ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6789" y="4519571"/>
            <a:ext cx="67216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Rockwell Extra Bold" panose="02060903040505020403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http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</a:t>
            </a: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://xn--b1atfb1adk.xn-p1ai/activities/org_metod/page520/page524/</a:t>
            </a:r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43" y="5268802"/>
            <a:ext cx="3114081" cy="2017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02" y="5268802"/>
            <a:ext cx="2874140" cy="2017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67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0" y="872919"/>
            <a:ext cx="1069181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РЕГИОНАЛЬНЫЙ ПРОЕКТ «НАШЕ ОТЕЧЕСТВО-НАШ ДОН»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413" y="1904090"/>
            <a:ext cx="34383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34558"/>
            <a:r>
              <a:rPr lang="ru-RU" sz="4000" b="1" dirty="0" smtClean="0">
                <a:solidFill>
                  <a:schemeClr val="bg1"/>
                </a:solidFill>
              </a:rPr>
              <a:t>270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</a:rPr>
              <a:t>лет со </a:t>
            </a:r>
            <a:r>
              <a:rPr lang="ru-RU" sz="1800" b="1" dirty="0">
                <a:solidFill>
                  <a:schemeClr val="bg1"/>
                </a:solidFill>
              </a:rPr>
              <a:t>дня рождения атамана Донского казачьего войска Матвея Платова 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8349" y="1874046"/>
            <a:ext cx="3546540" cy="1356616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05285" y="3461397"/>
            <a:ext cx="3538241" cy="1337188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9" name="Прямоугольник 28"/>
          <p:cNvSpPr/>
          <p:nvPr/>
        </p:nvSpPr>
        <p:spPr>
          <a:xfrm>
            <a:off x="405285" y="3395804"/>
            <a:ext cx="35926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34558"/>
            <a:r>
              <a:rPr lang="ru-RU" sz="4800" b="1" dirty="0" smtClean="0">
                <a:solidFill>
                  <a:schemeClr val="bg1"/>
                </a:solidFill>
              </a:rPr>
              <a:t>80 </a:t>
            </a:r>
            <a:r>
              <a:rPr lang="ru-RU" sz="1800" b="1" dirty="0" smtClean="0">
                <a:solidFill>
                  <a:schemeClr val="bg1"/>
                </a:solidFill>
              </a:rPr>
              <a:t>лет </a:t>
            </a:r>
            <a:r>
              <a:rPr lang="ru-RU" sz="1800" b="1" dirty="0">
                <a:solidFill>
                  <a:schemeClr val="bg1"/>
                </a:solidFill>
              </a:rPr>
              <a:t>со дня освобождения Ростовской области </a:t>
            </a:r>
            <a:r>
              <a:rPr lang="ru-RU" sz="1800" b="1" dirty="0" smtClean="0">
                <a:solidFill>
                  <a:schemeClr val="bg1"/>
                </a:solidFill>
              </a:rPr>
              <a:t>от </a:t>
            </a:r>
          </a:p>
          <a:p>
            <a:pPr algn="just" defTabSz="534558"/>
            <a:r>
              <a:rPr lang="ru-RU" sz="1800" b="1" dirty="0" smtClean="0">
                <a:solidFill>
                  <a:schemeClr val="bg1"/>
                </a:solidFill>
              </a:rPr>
              <a:t>немецко-фашистских </a:t>
            </a:r>
            <a:r>
              <a:rPr lang="ru-RU" sz="1800" b="1" dirty="0">
                <a:solidFill>
                  <a:schemeClr val="bg1"/>
                </a:solidFill>
              </a:rPr>
              <a:t>захватчиков</a:t>
            </a:r>
            <a:endParaRPr lang="ru-RU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483" y="5186939"/>
            <a:ext cx="3495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Цена </a:t>
            </a: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крошки хлеба - </a:t>
            </a: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велика  </a:t>
            </a:r>
            <a:r>
              <a:rPr lang="ru-RU" sz="1800" b="1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(инициатива Всероссийской общественной организации «Матери России)</a:t>
            </a:r>
            <a:endParaRPr lang="ru-RU" sz="1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1483" y="5022938"/>
            <a:ext cx="3538241" cy="1470459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TextBox 7"/>
          <p:cNvSpPr txBox="1"/>
          <p:nvPr/>
        </p:nvSpPr>
        <p:spPr>
          <a:xfrm>
            <a:off x="1646749" y="1327204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ТЕМЫ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32132" y="1381490"/>
            <a:ext cx="2039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НОМИНАЦИИ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6198" y="1906088"/>
            <a:ext cx="4100803" cy="36933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ДЛЯ ДЕТЕЙ, ОТДЫХАЮЩИХ В ЛАГЕРЯХ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05710" y="3760659"/>
            <a:ext cx="4654159" cy="36933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ДЛЯ ПЕДАГОГОВ, ВОСПИТАТЕЛЕЙ, ВОЖАТЫХ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5710" y="2275420"/>
            <a:ext cx="588371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Детское </a:t>
            </a:r>
            <a:r>
              <a:rPr lang="ru-RU" sz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литературное творчество (проза и поэзия</a:t>
            </a:r>
            <a:r>
              <a:rPr lang="ru-RU" sz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err="1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Фотореконструкция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Видеоролик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Рисунок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5710" y="4188942"/>
            <a:ext cx="4471602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Методические разработки</a:t>
            </a:r>
            <a:endParaRPr lang="ru-RU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1548" r="8311" b="484"/>
          <a:stretch/>
        </p:blipFill>
        <p:spPr>
          <a:xfrm>
            <a:off x="5046198" y="4676985"/>
            <a:ext cx="4699742" cy="273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1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471" y="740398"/>
            <a:ext cx="105413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ИНКЛЮЗИВНЫЙ ОТДЫХ ДЕТЕЙ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 ОСОБЕННОСТЯМИ РАЗВИТИЯ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4" descr="http://bumper-stickers.ru/47199-home_default/gerb-rostovskoy-obl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29" y="257799"/>
            <a:ext cx="408860" cy="40886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общего и профессионального образования Ростовской области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13" y="2380116"/>
            <a:ext cx="1767932" cy="1747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780" y="4517608"/>
            <a:ext cx="1796233" cy="18270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3998" y="2380116"/>
            <a:ext cx="1748265" cy="17527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3998" y="4517607"/>
            <a:ext cx="1748266" cy="182703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781" r="100000">
                        <a14:foregroundMark x1="2781" y1="58623" x2="2781" y2="58623"/>
                        <a14:foregroundMark x1="19216" y1="91535" x2="19216" y2="91535"/>
                        <a14:foregroundMark x1="24399" y1="87896" x2="24399" y2="87896"/>
                        <a14:foregroundMark x1="28951" y1="88924" x2="28951" y2="88924"/>
                        <a14:foregroundMark x1="40455" y1="81487" x2="40455" y2="81487"/>
                        <a14:foregroundMark x1="51454" y1="78244" x2="51454" y2="78244"/>
                        <a14:foregroundMark x1="52718" y1="71203" x2="52718" y2="71203"/>
                        <a14:foregroundMark x1="55626" y1="69699" x2="55626" y2="69699"/>
                        <a14:foregroundMark x1="64475" y1="71361" x2="64475" y2="71361"/>
                        <a14:foregroundMark x1="77876" y1="66614" x2="77876" y2="66614"/>
                        <a14:foregroundMark x1="90139" y1="59415" x2="90139" y2="59415"/>
                        <a14:backgroundMark x1="29709" y1="86946" x2="29709" y2="869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343" y="740398"/>
            <a:ext cx="1599641" cy="255619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598" b="20596"/>
          <a:stretch/>
        </p:blipFill>
        <p:spPr>
          <a:xfrm flipH="1">
            <a:off x="7851740" y="3938638"/>
            <a:ext cx="2630398" cy="2780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2201780" y="2645987"/>
            <a:ext cx="23071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Театральная лаборатория «</a:t>
            </a:r>
            <a:r>
              <a:rPr lang="ru-RU" sz="1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ТалантиУм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для слабовидящих обучающихся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50013" y="4920909"/>
            <a:ext cx="21094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Творчество без границ» для обучающихся с нарушением слуха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22263" y="2645987"/>
            <a:ext cx="1763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«Орлёнок-спортсмен</a:t>
            </a:r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для слепых обучающихся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55717" y="4818469"/>
            <a:ext cx="1509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И</a:t>
            </a:r>
            <a:r>
              <a:rPr lang="ru-RU" sz="1600" b="1" dirty="0" smtClean="0">
                <a:solidFill>
                  <a:schemeClr val="bg1"/>
                </a:solidFill>
              </a:rPr>
              <a:t>нклюзивная </a:t>
            </a:r>
            <a:r>
              <a:rPr lang="ru-RU" sz="1600" b="1" dirty="0">
                <a:solidFill>
                  <a:schemeClr val="bg1"/>
                </a:solidFill>
              </a:rPr>
              <a:t>смена «Творческие старты</a:t>
            </a:r>
            <a:r>
              <a:rPr lang="ru-RU" sz="1600" dirty="0">
                <a:solidFill>
                  <a:schemeClr val="bg1"/>
                </a:solidFill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11405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838" y="1587938"/>
            <a:ext cx="9383065" cy="11624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262" b="1" dirty="0">
                <a:solidFill>
                  <a:srgbClr val="4151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Ссылка на полезные материалы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11" y="3001870"/>
            <a:ext cx="3499517" cy="349951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31" b="100000" l="0" r="100000">
                        <a14:backgroundMark x1="3023" y1="92000" x2="3023" y2="92000"/>
                        <a14:backgroundMark x1="98091" y1="8308" x2="98091" y2="8308"/>
                        <a14:backgroundMark x1="1034" y1="2462" x2="1034" y2="2462"/>
                        <a14:backgroundMark x1="99204" y1="96923" x2="99204" y2="96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3297" y="174006"/>
            <a:ext cx="4496023" cy="11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7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1873</TotalTime>
  <Words>582</Words>
  <Application>Microsoft Office PowerPoint</Application>
  <PresentationFormat>Произвольный</PresentationFormat>
  <Paragraphs>142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Adventure</vt:lpstr>
      <vt:lpstr>Arial</vt:lpstr>
      <vt:lpstr>Bookman Old Style</vt:lpstr>
      <vt:lpstr>Calibri</vt:lpstr>
      <vt:lpstr>Calibri Light</vt:lpstr>
      <vt:lpstr>Century Gothic</vt:lpstr>
      <vt:lpstr>Rockwell Extra 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Ссылка на полезные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по финансовой грамотности  в рамках реализации проекта Банка России «ДОЛ-игра»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 Илья Сергеевич</dc:creator>
  <cp:lastModifiedBy>Лысенко Юлия Сергеевна</cp:lastModifiedBy>
  <cp:revision>140</cp:revision>
  <cp:lastPrinted>2022-05-23T17:26:09Z</cp:lastPrinted>
  <dcterms:created xsi:type="dcterms:W3CDTF">2022-03-29T07:07:34Z</dcterms:created>
  <dcterms:modified xsi:type="dcterms:W3CDTF">2023-05-15T14:47:41Z</dcterms:modified>
</cp:coreProperties>
</file>