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44"/>
  </p:notesMasterIdLst>
  <p:sldIdLst>
    <p:sldId id="458" r:id="rId2"/>
    <p:sldId id="400" r:id="rId3"/>
    <p:sldId id="422" r:id="rId4"/>
    <p:sldId id="417" r:id="rId5"/>
    <p:sldId id="418" r:id="rId6"/>
    <p:sldId id="419" r:id="rId7"/>
    <p:sldId id="457" r:id="rId8"/>
    <p:sldId id="451" r:id="rId9"/>
    <p:sldId id="420" r:id="rId10"/>
    <p:sldId id="455" r:id="rId11"/>
    <p:sldId id="405" r:id="rId12"/>
    <p:sldId id="424" r:id="rId13"/>
    <p:sldId id="408" r:id="rId14"/>
    <p:sldId id="432" r:id="rId15"/>
    <p:sldId id="425" r:id="rId16"/>
    <p:sldId id="426" r:id="rId17"/>
    <p:sldId id="427" r:id="rId18"/>
    <p:sldId id="423" r:id="rId19"/>
    <p:sldId id="429" r:id="rId20"/>
    <p:sldId id="428" r:id="rId21"/>
    <p:sldId id="438" r:id="rId22"/>
    <p:sldId id="430" r:id="rId23"/>
    <p:sldId id="452" r:id="rId24"/>
    <p:sldId id="409" r:id="rId25"/>
    <p:sldId id="411" r:id="rId26"/>
    <p:sldId id="439" r:id="rId27"/>
    <p:sldId id="435" r:id="rId28"/>
    <p:sldId id="436" r:id="rId29"/>
    <p:sldId id="437" r:id="rId30"/>
    <p:sldId id="444" r:id="rId31"/>
    <p:sldId id="410" r:id="rId32"/>
    <p:sldId id="445" r:id="rId33"/>
    <p:sldId id="453" r:id="rId34"/>
    <p:sldId id="442" r:id="rId35"/>
    <p:sldId id="443" r:id="rId36"/>
    <p:sldId id="454" r:id="rId37"/>
    <p:sldId id="414" r:id="rId38"/>
    <p:sldId id="446" r:id="rId39"/>
    <p:sldId id="447" r:id="rId40"/>
    <p:sldId id="456" r:id="rId41"/>
    <p:sldId id="449" r:id="rId42"/>
    <p:sldId id="476" r:id="rId43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F834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5862" autoAdjust="0"/>
  </p:normalViewPr>
  <p:slideViewPr>
    <p:cSldViewPr>
      <p:cViewPr>
        <p:scale>
          <a:sx n="66" d="100"/>
          <a:sy n="66" d="100"/>
        </p:scale>
        <p:origin x="-162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9197916644234107E-2"/>
          <c:y val="8.8122510027142567E-2"/>
          <c:w val="0.55185009809474384"/>
          <c:h val="0.812367122987954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3.0922927788916626E-2"/>
                  <c:y val="8.722201747991208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199727789778166E-4"/>
                  <c:y val="-2.87218341085146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678784400459145E-2"/>
                  <c:y val="-2.39127062479879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9957658281414662E-2"/>
                  <c:y val="-4.455611119928481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9196169567155591E-2"/>
                  <c:y val="-4.567247985380534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 общее образование </c:v>
                </c:pt>
                <c:pt idx="1">
                  <c:v>дошкольное образование</c:v>
                </c:pt>
                <c:pt idx="2">
                  <c:v>дополнительное образование </c:v>
                </c:pt>
                <c:pt idx="3">
                  <c:v>оздоровление 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</c:v>
                </c:pt>
                <c:pt idx="1">
                  <c:v>26.8</c:v>
                </c:pt>
                <c:pt idx="2">
                  <c:v>6</c:v>
                </c:pt>
                <c:pt idx="3">
                  <c:v>0.5</c:v>
                </c:pt>
                <c:pt idx="4">
                  <c:v>5.7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128220382601809"/>
          <c:y val="0.24025438986881376"/>
          <c:w val="0.33846145770296943"/>
          <c:h val="0.6601161750097263"/>
        </c:manualLayout>
      </c:layout>
      <c:txPr>
        <a:bodyPr/>
        <a:lstStyle/>
        <a:p>
          <a:pPr>
            <a:defRPr sz="1500" baseline="0">
              <a:latin typeface="Arial Black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1108180768874798E-2"/>
          <c:y val="3.9111111111111152E-2"/>
          <c:w val="0.71700155926936804"/>
          <c:h val="0.7836651618547673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областного бюджета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2.5979299407845879E-2"/>
                  <c:y val="-9.6000000000000002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 baseline="0"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млн. руб.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муниципального бюджета</c:v>
                </c:pt>
              </c:strCache>
            </c:strRef>
          </c:tx>
          <c:dLbls>
            <c:dLbl>
              <c:idx val="0"/>
              <c:layout>
                <c:manualLayout>
                  <c:x val="3.4097830472797692E-2"/>
                  <c:y val="-8.5333333333333344E-2"/>
                </c:manualLayout>
              </c:layout>
              <c:showVal val="1"/>
            </c:dLbl>
            <c:txPr>
              <a:bodyPr/>
              <a:lstStyle/>
              <a:p>
                <a:pPr>
                  <a:defRPr sz="2200" baseline="0"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млн.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16.2</c:v>
                </c:pt>
              </c:numCache>
            </c:numRef>
          </c:val>
        </c:ser>
        <c:shape val="box"/>
        <c:axId val="93875584"/>
        <c:axId val="94403200"/>
        <c:axId val="0"/>
      </c:bar3DChart>
      <c:catAx>
        <c:axId val="93875584"/>
        <c:scaling>
          <c:orientation val="minMax"/>
        </c:scaling>
        <c:axPos val="b"/>
        <c:tickLblPos val="nextTo"/>
        <c:txPr>
          <a:bodyPr/>
          <a:lstStyle/>
          <a:p>
            <a:pPr>
              <a:defRPr sz="2200" baseline="0">
                <a:latin typeface="Arial Black" pitchFamily="34" charset="0"/>
              </a:defRPr>
            </a:pPr>
            <a:endParaRPr lang="ru-RU"/>
          </a:p>
        </c:txPr>
        <c:crossAx val="94403200"/>
        <c:crosses val="autoZero"/>
        <c:auto val="1"/>
        <c:lblAlgn val="ctr"/>
        <c:lblOffset val="100"/>
      </c:catAx>
      <c:valAx>
        <c:axId val="94403200"/>
        <c:scaling>
          <c:orientation val="minMax"/>
        </c:scaling>
        <c:delete val="1"/>
        <c:axPos val="l"/>
        <c:numFmt formatCode="#,##0.0" sourceLinked="1"/>
        <c:tickLblPos val="nextTo"/>
        <c:crossAx val="93875584"/>
        <c:crosses val="autoZero"/>
        <c:crossBetween val="between"/>
      </c:valAx>
    </c:plotArea>
    <c:legend>
      <c:legendPos val="r"/>
      <c:txPr>
        <a:bodyPr/>
        <a:lstStyle/>
        <a:p>
          <a:pPr>
            <a:defRPr baseline="0">
              <a:latin typeface="Arial Black" pitchFamily="34" charset="0"/>
            </a:defRPr>
          </a:pPr>
          <a:endParaRPr lang="ru-RU"/>
        </a:p>
      </c:txPr>
    </c:legend>
    <c:plotVisOnly val="1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44007-1D59-4EB0-BA4F-6D3F7A7EBD4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07960E-425D-4E94-B881-2F4A2EFC7440}">
      <dgm:prSet phldrT="[Текст]" phldr="1"/>
      <dgm:spPr/>
      <dgm:t>
        <a:bodyPr/>
        <a:lstStyle/>
        <a:p>
          <a:endParaRPr lang="ru-RU" dirty="0"/>
        </a:p>
      </dgm:t>
    </dgm:pt>
    <dgm:pt modelId="{5DCAC908-A3A3-4422-81C9-26EC5681A935}" type="parTrans" cxnId="{0432458A-8CCB-4A82-8942-A8E7468B7748}">
      <dgm:prSet/>
      <dgm:spPr/>
      <dgm:t>
        <a:bodyPr/>
        <a:lstStyle/>
        <a:p>
          <a:endParaRPr lang="ru-RU"/>
        </a:p>
      </dgm:t>
    </dgm:pt>
    <dgm:pt modelId="{1CD2EB29-8CB7-4FCE-B0D0-CDB3755D52A1}" type="sibTrans" cxnId="{0432458A-8CCB-4A82-8942-A8E7468B7748}">
      <dgm:prSet/>
      <dgm:spPr/>
      <dgm:t>
        <a:bodyPr/>
        <a:lstStyle/>
        <a:p>
          <a:endParaRPr lang="ru-RU"/>
        </a:p>
      </dgm:t>
    </dgm:pt>
    <dgm:pt modelId="{AAAAFED5-120E-4C89-8270-D667DC72A79C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  <a:latin typeface="Arial Black" pitchFamily="34" charset="0"/>
            </a:rPr>
            <a:t>2018 – 486,4 </a:t>
          </a:r>
          <a:r>
            <a:rPr lang="ru-RU" sz="2800" dirty="0" err="1" smtClean="0">
              <a:solidFill>
                <a:srgbClr val="002060"/>
              </a:solidFill>
              <a:latin typeface="Arial Black" pitchFamily="34" charset="0"/>
            </a:rPr>
            <a:t>млн</a:t>
          </a:r>
          <a:r>
            <a:rPr lang="ru-RU" sz="2800" dirty="0" smtClean="0">
              <a:solidFill>
                <a:srgbClr val="002060"/>
              </a:solidFill>
              <a:latin typeface="Arial Black" pitchFamily="34" charset="0"/>
            </a:rPr>
            <a:t> </a:t>
          </a:r>
          <a:r>
            <a:rPr lang="ru-RU" sz="2800" dirty="0" err="1" smtClean="0">
              <a:solidFill>
                <a:srgbClr val="002060"/>
              </a:solidFill>
              <a:latin typeface="Arial Black" pitchFamily="34" charset="0"/>
            </a:rPr>
            <a:t>руб</a:t>
          </a:r>
          <a:endParaRPr lang="ru-RU" sz="2800" dirty="0">
            <a:solidFill>
              <a:srgbClr val="002060"/>
            </a:solidFill>
            <a:latin typeface="Arial Black" pitchFamily="34" charset="0"/>
          </a:endParaRPr>
        </a:p>
      </dgm:t>
    </dgm:pt>
    <dgm:pt modelId="{B8198C74-8487-4EBF-985F-24D5C4D634BE}" type="parTrans" cxnId="{0DAFCA41-BF3B-41BB-89F3-00A8EB463509}">
      <dgm:prSet/>
      <dgm:spPr/>
      <dgm:t>
        <a:bodyPr/>
        <a:lstStyle/>
        <a:p>
          <a:endParaRPr lang="ru-RU"/>
        </a:p>
      </dgm:t>
    </dgm:pt>
    <dgm:pt modelId="{BE46B4E9-BF43-43D1-8A3D-718E0BEE0432}" type="sibTrans" cxnId="{0DAFCA41-BF3B-41BB-89F3-00A8EB463509}">
      <dgm:prSet/>
      <dgm:spPr/>
      <dgm:t>
        <a:bodyPr/>
        <a:lstStyle/>
        <a:p>
          <a:endParaRPr lang="ru-RU"/>
        </a:p>
      </dgm:t>
    </dgm:pt>
    <dgm:pt modelId="{128A5965-A5CF-4D67-9C85-F02CC202CE2C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  <a:latin typeface="Arial Black" pitchFamily="34" charset="0"/>
            </a:rPr>
            <a:t>2019 – 521,5 </a:t>
          </a:r>
          <a:r>
            <a:rPr lang="ru-RU" sz="2800" dirty="0" err="1" smtClean="0">
              <a:solidFill>
                <a:srgbClr val="002060"/>
              </a:solidFill>
              <a:latin typeface="Arial Black" pitchFamily="34" charset="0"/>
            </a:rPr>
            <a:t>млн</a:t>
          </a:r>
          <a:r>
            <a:rPr lang="ru-RU" sz="2800" dirty="0" smtClean="0">
              <a:solidFill>
                <a:srgbClr val="002060"/>
              </a:solidFill>
              <a:latin typeface="Arial Black" pitchFamily="34" charset="0"/>
            </a:rPr>
            <a:t> </a:t>
          </a:r>
          <a:r>
            <a:rPr lang="ru-RU" sz="2800" dirty="0" err="1" smtClean="0">
              <a:solidFill>
                <a:srgbClr val="002060"/>
              </a:solidFill>
              <a:latin typeface="Arial Black" pitchFamily="34" charset="0"/>
            </a:rPr>
            <a:t>руб</a:t>
          </a:r>
          <a:endParaRPr lang="ru-RU" sz="2800" dirty="0">
            <a:solidFill>
              <a:srgbClr val="002060"/>
            </a:solidFill>
            <a:latin typeface="Arial Black" pitchFamily="34" charset="0"/>
          </a:endParaRPr>
        </a:p>
      </dgm:t>
    </dgm:pt>
    <dgm:pt modelId="{0A807CD7-5E6F-4346-B51A-800FC011E284}" type="parTrans" cxnId="{2589576B-3873-4043-A588-C64732342614}">
      <dgm:prSet/>
      <dgm:spPr/>
      <dgm:t>
        <a:bodyPr/>
        <a:lstStyle/>
        <a:p>
          <a:endParaRPr lang="ru-RU"/>
        </a:p>
      </dgm:t>
    </dgm:pt>
    <dgm:pt modelId="{8C1B0461-E4AC-4F17-A074-07929A2429E9}" type="sibTrans" cxnId="{2589576B-3873-4043-A588-C64732342614}">
      <dgm:prSet/>
      <dgm:spPr/>
      <dgm:t>
        <a:bodyPr/>
        <a:lstStyle/>
        <a:p>
          <a:endParaRPr lang="ru-RU"/>
        </a:p>
      </dgm:t>
    </dgm:pt>
    <dgm:pt modelId="{779EE4AB-B333-4B3A-9FFD-CB8309EFD37F}" type="pres">
      <dgm:prSet presAssocID="{6CE44007-1D59-4EB0-BA4F-6D3F7A7EBD4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ACEF3-DD9A-4177-B688-DB810D2F77EA}" type="pres">
      <dgm:prSet presAssocID="{6CE44007-1D59-4EB0-BA4F-6D3F7A7EBD4A}" presName="arrow" presStyleLbl="bgShp" presStyleIdx="0" presStyleCnt="1" custLinFactNeighborX="3914" custLinFactNeighborY="-5042"/>
      <dgm:spPr>
        <a:solidFill>
          <a:schemeClr val="tx2">
            <a:lumMod val="50000"/>
            <a:lumOff val="50000"/>
          </a:schemeClr>
        </a:solidFill>
      </dgm:spPr>
    </dgm:pt>
    <dgm:pt modelId="{EED0762A-7758-4A0A-81B0-EF5A68C361A1}" type="pres">
      <dgm:prSet presAssocID="{6CE44007-1D59-4EB0-BA4F-6D3F7A7EBD4A}" presName="arrowDiagram3" presStyleCnt="0"/>
      <dgm:spPr/>
    </dgm:pt>
    <dgm:pt modelId="{9FCAC9EA-5286-4F37-B813-0B42F59F901B}" type="pres">
      <dgm:prSet presAssocID="{2507960E-425D-4E94-B881-2F4A2EFC7440}" presName="bullet3a" presStyleLbl="node1" presStyleIdx="0" presStyleCnt="3"/>
      <dgm:spPr/>
    </dgm:pt>
    <dgm:pt modelId="{91F38E41-891A-46D7-BD35-18053ECAF5A8}" type="pres">
      <dgm:prSet presAssocID="{2507960E-425D-4E94-B881-2F4A2EFC7440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EEEF1-5211-4A3F-BE10-6D83677AA0D3}" type="pres">
      <dgm:prSet presAssocID="{AAAAFED5-120E-4C89-8270-D667DC72A79C}" presName="bullet3b" presStyleLbl="node1" presStyleIdx="1" presStyleCnt="3"/>
      <dgm:spPr>
        <a:solidFill>
          <a:srgbClr val="00B0F0"/>
        </a:solidFill>
      </dgm:spPr>
    </dgm:pt>
    <dgm:pt modelId="{F5005C2A-BE63-4E92-89F8-B27773458321}" type="pres">
      <dgm:prSet presAssocID="{AAAAFED5-120E-4C89-8270-D667DC72A79C}" presName="textBox3b" presStyleLbl="revTx" presStyleIdx="1" presStyleCnt="3" custScaleX="131968" custScaleY="93720" custLinFactNeighborX="2964" custLinFactNeighborY="10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F1E1B-0675-49AC-AEEB-A37E587D3479}" type="pres">
      <dgm:prSet presAssocID="{128A5965-A5CF-4D67-9C85-F02CC202CE2C}" presName="bullet3c" presStyleLbl="node1" presStyleIdx="2" presStyleCnt="3"/>
      <dgm:spPr>
        <a:solidFill>
          <a:srgbClr val="00B0F0"/>
        </a:solidFill>
      </dgm:spPr>
    </dgm:pt>
    <dgm:pt modelId="{CD04CC62-264D-4331-B7B0-CA3D8DDA46EC}" type="pres">
      <dgm:prSet presAssocID="{128A5965-A5CF-4D67-9C85-F02CC202CE2C}" presName="textBox3c" presStyleLbl="revTx" presStyleIdx="2" presStyleCnt="3" custScaleX="143580" custScaleY="74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89576B-3873-4043-A588-C64732342614}" srcId="{6CE44007-1D59-4EB0-BA4F-6D3F7A7EBD4A}" destId="{128A5965-A5CF-4D67-9C85-F02CC202CE2C}" srcOrd="2" destOrd="0" parTransId="{0A807CD7-5E6F-4346-B51A-800FC011E284}" sibTransId="{8C1B0461-E4AC-4F17-A074-07929A2429E9}"/>
    <dgm:cxn modelId="{D813DF19-3EA1-4E5D-8CA0-EDF06477CF7C}" type="presOf" srcId="{128A5965-A5CF-4D67-9C85-F02CC202CE2C}" destId="{CD04CC62-264D-4331-B7B0-CA3D8DDA46EC}" srcOrd="0" destOrd="0" presId="urn:microsoft.com/office/officeart/2005/8/layout/arrow2"/>
    <dgm:cxn modelId="{0432458A-8CCB-4A82-8942-A8E7468B7748}" srcId="{6CE44007-1D59-4EB0-BA4F-6D3F7A7EBD4A}" destId="{2507960E-425D-4E94-B881-2F4A2EFC7440}" srcOrd="0" destOrd="0" parTransId="{5DCAC908-A3A3-4422-81C9-26EC5681A935}" sibTransId="{1CD2EB29-8CB7-4FCE-B0D0-CDB3755D52A1}"/>
    <dgm:cxn modelId="{22542207-F663-4056-8628-5ADD93C88CB6}" type="presOf" srcId="{AAAAFED5-120E-4C89-8270-D667DC72A79C}" destId="{F5005C2A-BE63-4E92-89F8-B27773458321}" srcOrd="0" destOrd="0" presId="urn:microsoft.com/office/officeart/2005/8/layout/arrow2"/>
    <dgm:cxn modelId="{0D1BEA93-F0B5-4677-B0C4-EE2BEC6D1ED7}" type="presOf" srcId="{2507960E-425D-4E94-B881-2F4A2EFC7440}" destId="{91F38E41-891A-46D7-BD35-18053ECAF5A8}" srcOrd="0" destOrd="0" presId="urn:microsoft.com/office/officeart/2005/8/layout/arrow2"/>
    <dgm:cxn modelId="{7F985A7F-AAD0-4AC7-BB06-51C0EA35D0E9}" type="presOf" srcId="{6CE44007-1D59-4EB0-BA4F-6D3F7A7EBD4A}" destId="{779EE4AB-B333-4B3A-9FFD-CB8309EFD37F}" srcOrd="0" destOrd="0" presId="urn:microsoft.com/office/officeart/2005/8/layout/arrow2"/>
    <dgm:cxn modelId="{0DAFCA41-BF3B-41BB-89F3-00A8EB463509}" srcId="{6CE44007-1D59-4EB0-BA4F-6D3F7A7EBD4A}" destId="{AAAAFED5-120E-4C89-8270-D667DC72A79C}" srcOrd="1" destOrd="0" parTransId="{B8198C74-8487-4EBF-985F-24D5C4D634BE}" sibTransId="{BE46B4E9-BF43-43D1-8A3D-718E0BEE0432}"/>
    <dgm:cxn modelId="{BE4CD677-D950-4FC6-8B8A-D692D4BFFC8D}" type="presParOf" srcId="{779EE4AB-B333-4B3A-9FFD-CB8309EFD37F}" destId="{E62ACEF3-DD9A-4177-B688-DB810D2F77EA}" srcOrd="0" destOrd="0" presId="urn:microsoft.com/office/officeart/2005/8/layout/arrow2"/>
    <dgm:cxn modelId="{92BFF6E8-CC64-4671-8EC1-FD678CC3A372}" type="presParOf" srcId="{779EE4AB-B333-4B3A-9FFD-CB8309EFD37F}" destId="{EED0762A-7758-4A0A-81B0-EF5A68C361A1}" srcOrd="1" destOrd="0" presId="urn:microsoft.com/office/officeart/2005/8/layout/arrow2"/>
    <dgm:cxn modelId="{7B3CFBB7-B85E-4BF0-AB01-3BB9D13C56E2}" type="presParOf" srcId="{EED0762A-7758-4A0A-81B0-EF5A68C361A1}" destId="{9FCAC9EA-5286-4F37-B813-0B42F59F901B}" srcOrd="0" destOrd="0" presId="urn:microsoft.com/office/officeart/2005/8/layout/arrow2"/>
    <dgm:cxn modelId="{4E063F6D-2EA7-43A2-88FF-2DD3D6C1254C}" type="presParOf" srcId="{EED0762A-7758-4A0A-81B0-EF5A68C361A1}" destId="{91F38E41-891A-46D7-BD35-18053ECAF5A8}" srcOrd="1" destOrd="0" presId="urn:microsoft.com/office/officeart/2005/8/layout/arrow2"/>
    <dgm:cxn modelId="{D835037E-7FF5-4735-A7B9-3BE546C089FE}" type="presParOf" srcId="{EED0762A-7758-4A0A-81B0-EF5A68C361A1}" destId="{78FEEEF1-5211-4A3F-BE10-6D83677AA0D3}" srcOrd="2" destOrd="0" presId="urn:microsoft.com/office/officeart/2005/8/layout/arrow2"/>
    <dgm:cxn modelId="{F0732350-87C6-4C8B-B44D-F4B374F53FF0}" type="presParOf" srcId="{EED0762A-7758-4A0A-81B0-EF5A68C361A1}" destId="{F5005C2A-BE63-4E92-89F8-B27773458321}" srcOrd="3" destOrd="0" presId="urn:microsoft.com/office/officeart/2005/8/layout/arrow2"/>
    <dgm:cxn modelId="{172CEE12-E7EA-436E-A950-3E10A8741483}" type="presParOf" srcId="{EED0762A-7758-4A0A-81B0-EF5A68C361A1}" destId="{5EAF1E1B-0675-49AC-AEEB-A37E587D3479}" srcOrd="4" destOrd="0" presId="urn:microsoft.com/office/officeart/2005/8/layout/arrow2"/>
    <dgm:cxn modelId="{6A6CE54F-6623-4E99-BA5F-9B47B593DC1C}" type="presParOf" srcId="{EED0762A-7758-4A0A-81B0-EF5A68C361A1}" destId="{CD04CC62-264D-4331-B7B0-CA3D8DDA46EC}" srcOrd="5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ACEF3-DD9A-4177-B688-DB810D2F77EA}">
      <dsp:nvSpPr>
        <dsp:cNvPr id="0" name=""/>
        <dsp:cNvSpPr/>
      </dsp:nvSpPr>
      <dsp:spPr>
        <a:xfrm>
          <a:off x="0" y="0"/>
          <a:ext cx="6691338" cy="4182086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AC9EA-5286-4F37-B813-0B42F59F901B}">
      <dsp:nvSpPr>
        <dsp:cNvPr id="0" name=""/>
        <dsp:cNvSpPr/>
      </dsp:nvSpPr>
      <dsp:spPr>
        <a:xfrm>
          <a:off x="849799" y="2954440"/>
          <a:ext cx="173974" cy="173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38E41-891A-46D7-BD35-18053ECAF5A8}">
      <dsp:nvSpPr>
        <dsp:cNvPr id="0" name=""/>
        <dsp:cNvSpPr/>
      </dsp:nvSpPr>
      <dsp:spPr>
        <a:xfrm>
          <a:off x="936787" y="3041428"/>
          <a:ext cx="1559081" cy="120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86" tIns="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936787" y="3041428"/>
        <a:ext cx="1559081" cy="1208622"/>
      </dsp:txXfrm>
    </dsp:sp>
    <dsp:sp modelId="{78FEEEF1-5211-4A3F-BE10-6D83677AA0D3}">
      <dsp:nvSpPr>
        <dsp:cNvPr id="0" name=""/>
        <dsp:cNvSpPr/>
      </dsp:nvSpPr>
      <dsp:spPr>
        <a:xfrm>
          <a:off x="2385461" y="1817749"/>
          <a:ext cx="314492" cy="314492"/>
        </a:xfrm>
        <a:prstGeom prst="ellipse">
          <a:avLst/>
        </a:prstGeom>
        <a:solidFill>
          <a:srgbClr val="00B0F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05C2A-BE63-4E92-89F8-B27773458321}">
      <dsp:nvSpPr>
        <dsp:cNvPr id="0" name=""/>
        <dsp:cNvSpPr/>
      </dsp:nvSpPr>
      <dsp:spPr>
        <a:xfrm>
          <a:off x="2333617" y="2185834"/>
          <a:ext cx="2119301" cy="2132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  <a:latin typeface="Arial Black" pitchFamily="34" charset="0"/>
            </a:rPr>
            <a:t>2018 – 486,4 </a:t>
          </a:r>
          <a:r>
            <a:rPr lang="ru-RU" sz="2800" kern="1200" dirty="0" err="1" smtClean="0">
              <a:solidFill>
                <a:srgbClr val="002060"/>
              </a:solidFill>
              <a:latin typeface="Arial Black" pitchFamily="34" charset="0"/>
            </a:rPr>
            <a:t>млн</a:t>
          </a:r>
          <a:r>
            <a:rPr lang="ru-RU" sz="2800" kern="1200" dirty="0" smtClean="0">
              <a:solidFill>
                <a:srgbClr val="002060"/>
              </a:solidFill>
              <a:latin typeface="Arial Black" pitchFamily="34" charset="0"/>
            </a:rPr>
            <a:t> </a:t>
          </a:r>
          <a:r>
            <a:rPr lang="ru-RU" sz="2800" kern="1200" dirty="0" err="1" smtClean="0">
              <a:solidFill>
                <a:srgbClr val="002060"/>
              </a:solidFill>
              <a:latin typeface="Arial Black" pitchFamily="34" charset="0"/>
            </a:rPr>
            <a:t>руб</a:t>
          </a:r>
          <a:endParaRPr lang="ru-RU" sz="28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2333617" y="2185834"/>
        <a:ext cx="2119301" cy="2132181"/>
      </dsp:txXfrm>
    </dsp:sp>
    <dsp:sp modelId="{5EAF1E1B-0675-49AC-AEEB-A37E587D3479}">
      <dsp:nvSpPr>
        <dsp:cNvPr id="0" name=""/>
        <dsp:cNvSpPr/>
      </dsp:nvSpPr>
      <dsp:spPr>
        <a:xfrm>
          <a:off x="4232271" y="1126032"/>
          <a:ext cx="434936" cy="434936"/>
        </a:xfrm>
        <a:prstGeom prst="ellipse">
          <a:avLst/>
        </a:prstGeom>
        <a:solidFill>
          <a:srgbClr val="00B0F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4CC62-264D-4331-B7B0-CA3D8DDA46EC}">
      <dsp:nvSpPr>
        <dsp:cNvPr id="0" name=""/>
        <dsp:cNvSpPr/>
      </dsp:nvSpPr>
      <dsp:spPr>
        <a:xfrm>
          <a:off x="4099809" y="1714507"/>
          <a:ext cx="2305781" cy="2164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46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  <a:latin typeface="Arial Black" pitchFamily="34" charset="0"/>
            </a:rPr>
            <a:t>2019 – 521,5 </a:t>
          </a:r>
          <a:r>
            <a:rPr lang="ru-RU" sz="2800" kern="1200" dirty="0" err="1" smtClean="0">
              <a:solidFill>
                <a:srgbClr val="002060"/>
              </a:solidFill>
              <a:latin typeface="Arial Black" pitchFamily="34" charset="0"/>
            </a:rPr>
            <a:t>млн</a:t>
          </a:r>
          <a:r>
            <a:rPr lang="ru-RU" sz="2800" kern="1200" dirty="0" smtClean="0">
              <a:solidFill>
                <a:srgbClr val="002060"/>
              </a:solidFill>
              <a:latin typeface="Arial Black" pitchFamily="34" charset="0"/>
            </a:rPr>
            <a:t> </a:t>
          </a:r>
          <a:r>
            <a:rPr lang="ru-RU" sz="2800" kern="1200" dirty="0" err="1" smtClean="0">
              <a:solidFill>
                <a:srgbClr val="002060"/>
              </a:solidFill>
              <a:latin typeface="Arial Black" pitchFamily="34" charset="0"/>
            </a:rPr>
            <a:t>руб</a:t>
          </a:r>
          <a:endParaRPr lang="ru-RU" sz="28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4099809" y="1714507"/>
        <a:ext cx="2305781" cy="2164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4B869B-4F84-4AC5-8399-6C0BE5ECABC5}" type="datetimeFigureOut">
              <a:rPr lang="ru-RU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045BB0-01DD-4830-82FD-9B32B3CD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8831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57FE46-7EB8-462C-8F25-23CA8E0B69AD}" type="datetimeFigureOut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50A024-A2E9-4BAF-9BB1-C25BC23921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5BEE2C-C457-4EBD-9C5F-1D1F3FE568B7}" type="datetimeFigureOut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BB1E9C-347F-41A1-91DD-7FC8906CE0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0F5FA9-E82B-4FBF-BA56-910997CB2B7E}" type="datetimeFigureOut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AC6148-AB49-4A87-BDB8-99E37877C6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A12E34-D052-4FA4-9999-A767413AA171}" type="datetimeFigureOut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BEDFE7-A21A-4904-BDC4-6253BBE28B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EEC18F-B946-40BC-B13B-B3222D25087F}" type="datetimeFigureOut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FDB4EE-9C2E-4447-B286-41FABDEF8F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BD9A9C-94B2-4A82-BFD1-9BA11D81EA84}" type="datetimeFigureOut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C22580-CE96-41C6-BA4C-9B53B4E1E4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BB994A-5755-483D-9606-92E0D49337DD}" type="datetimeFigureOut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719385-1F9D-48D5-A23E-CBD201B332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55770B-A818-4AF5-8CD9-F19DD8CB8B0A}" type="datetimeFigureOut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F9323F-A522-42BE-938F-7B28F867A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8550A3-2BE6-4EE9-BD4B-879929354504}" type="datetimeFigureOut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BAABB7-C734-49C5-85A0-41E64B260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C46621-C929-4DFE-8083-A1AAD9E35773}" type="datetimeFigureOut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CFCEF5-0FF5-4155-BEF9-0A97376D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2DDAFE-8E2E-4CA5-BDD1-5E566AB903BB}" type="datetimeFigureOut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39D887-5170-4924-A10B-B8513D6BC4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1726143-5C2F-4CFA-85F2-404228279763}" type="datetimeFigureOut">
              <a:rPr lang="ru-RU" smtClean="0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65928DC-46A5-4265-AC5A-118E9D806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>
    <p:pull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jpe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uolbt.yanao.ru/images/2017/09/ped-konf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2438400"/>
            <a:ext cx="845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90500" h="114300" prst="coolSlant"/>
            <a:bevelB w="38100" h="120650"/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chemeClr val="accent5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Районная педагогическая конференция 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42852"/>
            <a:ext cx="1451926" cy="89535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71472" y="214290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4" cstate="email">
            <a:lum bright="20000"/>
          </a:blip>
          <a:stretch>
            <a:fillRect/>
          </a:stretch>
        </p:blipFill>
        <p:spPr>
          <a:xfrm>
            <a:off x="857224" y="928670"/>
            <a:ext cx="3786214" cy="2565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Users\User\Desktop\ГРИДНЕВА\АВГУСТ\2019\Фото от Цебровой\IMG-20190606-WA0012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5072048" y="1285860"/>
            <a:ext cx="3000396" cy="4000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ГРИДНЕВА\АВГУСТ\2019\Фото от Цебровой\IMG-20190606-WA0010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</a:blip>
          <a:srcRect/>
          <a:stretch>
            <a:fillRect/>
          </a:stretch>
        </p:blipFill>
        <p:spPr bwMode="auto">
          <a:xfrm>
            <a:off x="2786050" y="3786190"/>
            <a:ext cx="192882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Temp\лиценз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869561"/>
            <a:ext cx="3071834" cy="43455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14422"/>
            <a:ext cx="6643734" cy="5715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Дошкольное образование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8929716" y="5715016"/>
            <a:ext cx="214283" cy="714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FontTx/>
              <a:buNone/>
            </a:pP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12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143504" y="2000240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1217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воспитанников</a:t>
            </a:r>
          </a:p>
        </p:txBody>
      </p:sp>
      <p:pic>
        <p:nvPicPr>
          <p:cNvPr id="9217" name="Picture 1" descr="C:\Users\User\Desktop\ГРИДНЕВА\АВГУСТ\2019\Фото от Цебровой\IMG-20190423-WA00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071810"/>
            <a:ext cx="3704853" cy="27469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85860"/>
            <a:ext cx="6643734" cy="5715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Дошкольное образование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8929716" y="5715016"/>
            <a:ext cx="214283" cy="7143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FontTx/>
              <a:buNone/>
            </a:pP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12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2071678"/>
            <a:ext cx="3797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Инклюзивное образование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2143116"/>
            <a:ext cx="35719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13 детей-инвалидов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Адаптированные программы МБДОУ № 11 «Теремок,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МБДОУ № 2 «Колосок»,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МБДОУ № 7 «Солнышко»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5429264"/>
            <a:ext cx="755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Дополнительное образование      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более 400 дошколят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2770" name="Picture 2" descr="C:\Users\User\Desktop\ГРИДНЕВА\АВГУСТ\2019\все фото МБДОУ\фото Цебровой Г.А\11 сад посещение музея -заповедника\Рисунок4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4643438" y="3676949"/>
            <a:ext cx="2000264" cy="1502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1" name="Picture 3" descr="C:\Users\User\Desktop\ГРИДНЕВА\АВГУСТ\2019\все фото МБДОУ\фото Цебровой Г.А\11 сад посещение музея -заповедника\Рисунок2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6726723" y="3679033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User\Desktop\ГРИДНЕВА\АВГУСТ\2019\все фото МБДОУ\8 марта\DSC05168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</a:blip>
          <a:srcRect/>
          <a:stretch>
            <a:fillRect/>
          </a:stretch>
        </p:blipFill>
        <p:spPr bwMode="auto">
          <a:xfrm>
            <a:off x="714348" y="2891466"/>
            <a:ext cx="368302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928662" y="1285860"/>
            <a:ext cx="3929090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ru-RU" sz="33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Современная школа</a:t>
            </a:r>
          </a:p>
          <a:p>
            <a:pPr>
              <a:buNone/>
            </a:pPr>
            <a:endParaRPr lang="ru-RU" sz="20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3421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школьник будет обучатся в 15-ти школах района</a:t>
            </a:r>
          </a:p>
          <a:p>
            <a:pPr>
              <a:buNone/>
            </a:pPr>
            <a:endParaRPr lang="ru-RU" sz="20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373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первоклассника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2,2%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во вторую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смену</a:t>
            </a:r>
            <a:endParaRPr lang="ru-RU" sz="20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6314" y="1643050"/>
            <a:ext cx="393192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    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3286124"/>
            <a:ext cx="3000396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2019-2020 учебный год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ФГОС НОО и ООО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обучающихся 1-9 классов в 100% школ, 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ФГОС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СОО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обучающихся 10 классов в трех школах,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ФГОС СОО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обучающиеся 11 классов в одной школе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200" name="Picture 8" descr="C:\Users\User\Desktop\ГРИДНЕВА\АВГУСТ\2019\Фото от Цебровой\IMG-20190815-WA0014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5429256" y="1571612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857232"/>
            <a:ext cx="4071966" cy="4857784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ru-RU" sz="33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Технология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ПРОЕКТНАЯ ДЕЯТЕЛЬНОСТЬ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МУЛЬТИМОДУЛЬНАЯ МОДЕЛЬ</a:t>
            </a: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19462" name="Picture 6" descr="http://minregion.ru/uploads/posts/2015-07/1438178432_3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2071670" y="4357694"/>
            <a:ext cx="2433699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одержимое 6"/>
          <p:cNvSpPr txBox="1">
            <a:spLocks/>
          </p:cNvSpPr>
          <p:nvPr/>
        </p:nvSpPr>
        <p:spPr>
          <a:xfrm>
            <a:off x="4786314" y="2214554"/>
            <a:ext cx="3931920" cy="40719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Основы православной культуры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6 школ</a:t>
            </a:r>
          </a:p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270 учащихся 4-х классов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9460" name="Picture 4" descr="https://thehouseofbeck.files.wordpress.com/2013/12/1644695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429000"/>
            <a:ext cx="1857388" cy="1724201"/>
          </a:xfrm>
          <a:prstGeom prst="roundRect">
            <a:avLst/>
          </a:prstGeom>
          <a:noFill/>
        </p:spPr>
      </p:pic>
      <p:pic>
        <p:nvPicPr>
          <p:cNvPr id="19464" name="Picture 8" descr="https://cdn.eksmo.ru/v2/DRF000000000723898/COVER/cover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4214818"/>
            <a:ext cx="1485212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857232"/>
            <a:ext cx="4071966" cy="4857784"/>
          </a:xfrm>
        </p:spPr>
        <p:txBody>
          <a:bodyPr>
            <a:normAutofit fontScale="92500" lnSpcReduction="10000"/>
          </a:bodyPr>
          <a:lstStyle/>
          <a:p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ru-RU" sz="33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Современная школа</a:t>
            </a:r>
          </a:p>
          <a:p>
            <a:pPr algn="ctr">
              <a:buNone/>
            </a:pPr>
            <a:endParaRPr lang="ru-RU" sz="33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К </a:t>
            </a:r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</a:rPr>
              <a:t>2024</a:t>
            </a: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 году в системе образования будут реализовываться 20 концепций: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   19 – по учебным предметам,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Arial Black" pitchFamily="34" charset="0"/>
              </a:rPr>
              <a:t>   концепция преподавания на уровне начального общего образования</a:t>
            </a:r>
            <a:endParaRPr lang="ru-RU" sz="22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4008" y="3714752"/>
            <a:ext cx="4074226" cy="257176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КОНЦЕПЦИИ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«Обществознание»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«Физическая культура» «ОБЖ»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«География» 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«Искусство»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«Технология»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" name="Picture 2" descr="https://i0.wp.com/floridacitizensalliance.com/liberty/wp-content/uploads/education-tree-up-from-boo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1214422"/>
            <a:ext cx="1785950" cy="23812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857250"/>
            <a:ext cx="4357686" cy="4857750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Качество образования</a:t>
            </a: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endParaRPr lang="ru-RU" sz="22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5211763" y="1643063"/>
            <a:ext cx="3932237" cy="43576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35846" name="Picture 6" descr="https://belizv.rbsmi.ru/upload/medialibrary/05b/05bed054145f233c29e66840a226e0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1428735"/>
            <a:ext cx="3214710" cy="182166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785786" y="3429000"/>
            <a:ext cx="3133732" cy="230346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ВПР в 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2018-2019 </a:t>
            </a: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уч. г. -  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в  </a:t>
            </a: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4, 5, 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</a:rPr>
              <a:t>6, 7 </a:t>
            </a: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и 11 классах </a:t>
            </a:r>
          </a:p>
        </p:txBody>
      </p:sp>
      <p:pic>
        <p:nvPicPr>
          <p:cNvPr id="13" name="Picture 10" descr="ÐÐ°ÑÑÐ¸Ð½ÐºÐ¸ Ð¿Ð¾ Ð·Ð°Ð¿ÑÐ¾ÑÑ Ð½Ð°ÑÐ¸Ð¾Ð½Ð°Ð»ÑÐ½ÑÐµ Ð¸ÑÑÐ»ÐµÐ´Ð¾Ð²Ð°Ð½Ð¸Ñ ÐºÐ°ÑÐµÑÑÐ²Ð° Ð¾Ð±ÑÐ°Ð·Ð¾Ð²Ð°Ð½Ð¸Ñ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543922"/>
            <a:ext cx="2286016" cy="258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ÐÐ°ÑÑÐ¸Ð½ÐºÐ¸ Ð¿Ð¾ Ð·Ð°Ð¿ÑÐ¾ÑÑ ÐÐÐÐ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3714752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857250"/>
            <a:ext cx="4357686" cy="4857750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 </a:t>
            </a:r>
            <a:endParaRPr lang="ru-RU" sz="36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endParaRPr lang="ru-RU" sz="22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5211763" y="1643063"/>
            <a:ext cx="3932237" cy="43576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12" name="Picture 6" descr="ÐÐ°ÑÑÐ¸Ð½ÐºÐ¸ Ð¿Ð¾ Ð·Ð°Ð¿ÑÐ¾ÑÑ ÐÐÐ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50" y="2826035"/>
            <a:ext cx="3357586" cy="130962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711713" y="2492896"/>
            <a:ext cx="3857652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160 обучающихся 11 классов 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431 обучающийся 9 классов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35 девятиклассников – на сентябрь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1 выпускник 11 класса – на сентябрь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733305" y="3337274"/>
            <a:ext cx="978408" cy="48463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85728"/>
          <a:ext cx="8358248" cy="6275745"/>
        </p:xfrm>
        <a:graphic>
          <a:graphicData uri="http://schemas.openxmlformats.org/drawingml/2006/table">
            <a:tbl>
              <a:tblPr/>
              <a:tblGrid>
                <a:gridCol w="357776"/>
                <a:gridCol w="1499615"/>
                <a:gridCol w="1714512"/>
                <a:gridCol w="1357319"/>
                <a:gridCol w="1285887"/>
                <a:gridCol w="1443955"/>
                <a:gridCol w="699184"/>
              </a:tblGrid>
              <a:tr h="500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12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2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Фамилия</a:t>
                      </a:r>
                      <a:endParaRPr lang="ru-RU" sz="12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Имя</a:t>
                      </a:r>
                      <a:endParaRPr lang="ru-RU" sz="12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Отчество</a:t>
                      </a:r>
                      <a:endParaRPr lang="ru-RU" sz="12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100-91 балл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2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МБОУ ОСОШ №2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Ушакова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Яна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Андреевна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6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6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6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МБОУ ОСОШ №3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Англ. язык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Георгиенко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Софья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Сергеевна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97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91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МБОУ ОСОШ №1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Порываева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Эвита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Витальевна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94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Химия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МБОУ ОСОШ №1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Аджигитова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Динара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Гаясовна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МБОУ ОСОШ №3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Киреева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Валерия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Романовна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МБОУ Майорская СОШ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Ванярха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Алина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Игоревна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МБОУ ОСОШ №3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Соколова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Ирина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Викторовна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94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География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92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МБОУ ОСОШ №3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Литература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Зайцева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Маргарита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Юрьевна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94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МБОУ ОСОШ №3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Юшина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Дарья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Михайловна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92</a:t>
                      </a:r>
                    </a:p>
                  </a:txBody>
                  <a:tcPr marL="61398" marR="61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85786" y="1428736"/>
            <a:ext cx="6858048" cy="4786346"/>
          </a:xfr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buClr>
                <a:srgbClr val="F07F09"/>
              </a:buCl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</a:t>
            </a:r>
            <a:r>
              <a:rPr lang="ru-RU" sz="4600" b="1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«Успех каждого ребенка</a:t>
            </a:r>
            <a:r>
              <a:rPr lang="ru-RU" sz="46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»</a:t>
            </a:r>
          </a:p>
          <a:p>
            <a:pPr lvl="0">
              <a:buClr>
                <a:srgbClr val="F07F09"/>
              </a:buClr>
              <a:buNone/>
            </a:pPr>
            <a:endParaRPr lang="ru-RU" sz="33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1. Всероссийская олимпиада школьников и другие интеллектуальные состязания</a:t>
            </a:r>
          </a:p>
          <a:p>
            <a:pPr>
              <a:buNone/>
            </a:pPr>
            <a:endParaRPr lang="ru-RU" sz="3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2. </a:t>
            </a: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Поддержка одаренных детей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     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endParaRPr lang="ru-RU" sz="3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3. Дополнительное образование детей</a:t>
            </a:r>
          </a:p>
          <a:p>
            <a:pPr>
              <a:buNone/>
            </a:pPr>
            <a:endParaRPr lang="ru-RU" sz="3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4. Профессиональная ориентация учащихся</a:t>
            </a:r>
          </a:p>
          <a:p>
            <a:pPr>
              <a:buNone/>
            </a:pPr>
            <a:endParaRPr lang="ru-RU" sz="36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414340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От задач к решениям – ключевые ориентиры развития муниципальной системы образования</a:t>
            </a:r>
            <a:br>
              <a:rPr lang="ru-RU" sz="4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С.В.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Пустоварова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– начальник 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Управления образования 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Орловского района </a:t>
            </a:r>
            <a:endParaRPr lang="ru-RU" sz="20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4076927" cy="134857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71472" y="428604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4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428604"/>
            <a:ext cx="1451926" cy="895356"/>
          </a:xfrm>
          <a:prstGeom prst="rect">
            <a:avLst/>
          </a:prstGeom>
          <a:noFill/>
        </p:spPr>
      </p:pic>
      <p:pic>
        <p:nvPicPr>
          <p:cNvPr id="11268" name="Picture 4" descr="https://img.glusiness.com/1/v/t1.0-9/p720x720/59039503_2107220319396863_7401874860432949248_o.png?_nc_cat=104&amp;_nc_ht=scontent.xx&amp;oh=ac2de4df2b3b0d31d50d83e988cfff3e&amp;oe=5D93475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9256" y="1428736"/>
            <a:ext cx="2143140" cy="214314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  <p:pic>
        <p:nvPicPr>
          <p:cNvPr id="11270" name="Picture 6" descr="http://www.school-77.ru/kart/75533796927539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3929066"/>
            <a:ext cx="3429024" cy="2032922"/>
          </a:xfrm>
          <a:prstGeom prst="rect">
            <a:avLst/>
          </a:prstGeom>
          <a:noFill/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876248" y="942263"/>
            <a:ext cx="4143404" cy="271464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  </a:t>
            </a:r>
            <a:r>
              <a:rPr kumimoji="0" lang="ru-RU" sz="9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«Успех каждого ребенка»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       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71472" y="428604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4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28604"/>
            <a:ext cx="1451926" cy="895356"/>
          </a:xfrm>
          <a:prstGeom prst="rect">
            <a:avLst/>
          </a:prstGeom>
          <a:noFill/>
        </p:spPr>
      </p:pic>
      <p:pic>
        <p:nvPicPr>
          <p:cNvPr id="11268" name="Picture 4" descr="https://img.glusiness.com/1/v/t1.0-9/p720x720/59039503_2107220319396863_7401874860432949248_o.png?_nc_cat=104&amp;_nc_ht=scontent.xx&amp;oh=ac2de4df2b3b0d31d50d83e988cfff3e&amp;oe=5D9347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5" y="1714488"/>
            <a:ext cx="2500327" cy="2500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500034" y="1142984"/>
            <a:ext cx="5715040" cy="4071966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«Успех каждого ребенка»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4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       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2071678"/>
          <a:ext cx="5143536" cy="220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39"/>
                <a:gridCol w="4135497"/>
              </a:tblGrid>
              <a:tr h="9286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2021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МБОУ ОСОШ №</a:t>
                      </a:r>
                      <a:r>
                        <a:rPr lang="ru-RU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1 </a:t>
                      </a:r>
                    </a:p>
                    <a:p>
                      <a:r>
                        <a:rPr lang="ru-RU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МБОУ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ОСОШ №3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МБОУ Красноармейская СОШ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2023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МБОУ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Быстрянская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СОШ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МБОУ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Камышевская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СОШ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2024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МБОУ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Курганенская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СОШ</a:t>
                      </a:r>
                    </a:p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МБОУ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Островянская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СОШ</a:t>
                      </a:r>
                      <a:endParaRPr lang="ru-RU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5786446" y="4429132"/>
            <a:ext cx="3071834" cy="2714644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 реализации проекта </a:t>
            </a:r>
            <a:r>
              <a:rPr lang="ru-RU" sz="45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будет привлечено </a:t>
            </a:r>
            <a:r>
              <a:rPr lang="ru-RU" sz="4500" b="1" dirty="0" smtClean="0">
                <a:solidFill>
                  <a:srgbClr val="FF0000"/>
                </a:solidFill>
                <a:latin typeface="Arial Black" pitchFamily="34" charset="0"/>
              </a:rPr>
              <a:t>32 педагога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В</a:t>
            </a:r>
            <a:r>
              <a:rPr kumimoji="0" lang="ru-RU" sz="45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профильных классах </a:t>
            </a:r>
            <a:r>
              <a:rPr kumimoji="0" lang="ru-RU" sz="45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</a:rPr>
              <a:t>268 обучающихся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       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</p:txBody>
      </p:sp>
      <p:pic>
        <p:nvPicPr>
          <p:cNvPr id="19458" name="Picture 2" descr="https://www.polymedia.ru/images/2018/rdo/kabinet-nachalnyx-klassov/FOTO2.jpg"/>
          <p:cNvPicPr>
            <a:picLocks noChangeAspect="1" noChangeArrowheads="1"/>
          </p:cNvPicPr>
          <p:nvPr/>
        </p:nvPicPr>
        <p:blipFill>
          <a:blip r:embed="rId5" cstate="email">
            <a:lum/>
          </a:blip>
          <a:srcRect/>
          <a:stretch>
            <a:fillRect/>
          </a:stretch>
        </p:blipFill>
        <p:spPr bwMode="auto">
          <a:xfrm>
            <a:off x="1071538" y="4390593"/>
            <a:ext cx="4143404" cy="20444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71538" y="1000108"/>
            <a:ext cx="4143404" cy="5214974"/>
          </a:xfrm>
        </p:spPr>
        <p:txBody>
          <a:bodyPr>
            <a:normAutofit fontScale="92500" lnSpcReduction="20000"/>
          </a:bodyPr>
          <a:lstStyle/>
          <a:p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    </a:t>
            </a:r>
            <a:r>
              <a:rPr lang="ru-RU" sz="39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Олимпиады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     </a:t>
            </a:r>
          </a:p>
          <a:p>
            <a:pPr>
              <a:buNone/>
            </a:pPr>
            <a:endParaRPr lang="ru-RU" sz="20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608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участников основной и средней школы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      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101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участник начальной школы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Муниципальный этап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24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победителя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и призера приняли участие в региональном этапе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6314" y="2143116"/>
            <a:ext cx="3931920" cy="38576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     </a:t>
            </a:r>
            <a:r>
              <a:rPr lang="ru-RU" sz="2200" dirty="0" err="1" smtClean="0">
                <a:solidFill>
                  <a:srgbClr val="C00000"/>
                </a:solidFill>
                <a:latin typeface="Arial Black" pitchFamily="34" charset="0"/>
              </a:rPr>
              <a:t>Георгиенко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 Софья – </a:t>
            </a:r>
          </a:p>
          <a:p>
            <a:pPr>
              <a:buNone/>
            </a:pPr>
            <a:endParaRPr lang="ru-RU" sz="22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   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призер </a:t>
            </a: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регионального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этапа олимпиады по литературе и английскому языку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email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3636" y="4071918"/>
            <a:ext cx="1714512" cy="228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392909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Лучший ученик  </a:t>
            </a:r>
            <a:r>
              <a:rPr lang="ru-RU" sz="2400" b="1" dirty="0" err="1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Саухина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Евгения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     </a:t>
            </a:r>
            <a:endParaRPr lang="ru-RU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71868" y="1214422"/>
            <a:ext cx="4286280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Лучший спортсмен    Магомедов Руслан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User\AppData\Local\Temp\женя-2.jpg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1071539" y="2571744"/>
            <a:ext cx="271464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AppData\Local\Temp\IMG-20190823-WA0004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4857753" y="2571744"/>
            <a:ext cx="2857519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57224" y="857232"/>
            <a:ext cx="3771896" cy="264320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Дополнительное образование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МБУ ДО ДЮСШ</a:t>
            </a:r>
            <a:endParaRPr lang="ru-RU" sz="18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5 отделений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672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обучающихся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 50 соревнований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20 призовых мест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8" name="Picture 3" descr="C:\Documents and Settings\Пользователь\Рабочий стол\фото\межрайонный турнир по баскетболу, посвященный Году детского спорта в Ростовской области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email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3438" y="1428736"/>
            <a:ext cx="2786082" cy="2508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C:\Documents and Settings\Пользователь\Рабочий стол\фото\показательные выступления конно-спортивного оделения 9.05.( не прошлый год, но красиво).jpg"/>
          <p:cNvPicPr>
            <a:picLocks noChangeAspect="1" noChangeArrowheads="1"/>
          </p:cNvPicPr>
          <p:nvPr/>
        </p:nvPicPr>
        <p:blipFill rotWithShape="1">
          <a:blip r:embed="rId5" cstate="email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963" y="3578184"/>
            <a:ext cx="3214710" cy="2507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7" descr="C:\Documents and Settings\Пользователь\Рабочий стол\фото\7.jpg"/>
          <p:cNvPicPr>
            <a:picLocks noChangeAspect="1" noChangeArrowheads="1"/>
          </p:cNvPicPr>
          <p:nvPr/>
        </p:nvPicPr>
        <p:blipFill rotWithShape="1">
          <a:blip r:embed="rId6" cstate="email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7686" y="4143380"/>
            <a:ext cx="3470605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4352" y="857232"/>
            <a:ext cx="3771896" cy="2643206"/>
          </a:xfrm>
        </p:spPr>
        <p:txBody>
          <a:bodyPr>
            <a:normAutofit lnSpcReduction="10000"/>
          </a:bodyPr>
          <a:lstStyle/>
          <a:p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Дополнительное  образование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МБУ ДО Орловский ДДТ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1336 детей,12 филиалов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83 конкурса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367 призеров</a:t>
            </a: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15" name="Picture 2" descr="C:\Documents and Settings\Пользователь\Рабочий стол\ДДТ\DSCN7861.JPG"/>
          <p:cNvPicPr>
            <a:picLocks noChangeAspect="1" noChangeArrowheads="1"/>
          </p:cNvPicPr>
          <p:nvPr/>
        </p:nvPicPr>
        <p:blipFill rotWithShape="1">
          <a:blip r:embed="rId4" cstate="email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00033" y="3571876"/>
            <a:ext cx="4990189" cy="2682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5" descr="C:\Documents and Settings\Пользователь\Рабочий стол\ДДТ\20180201_1624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428736"/>
            <a:ext cx="2933203" cy="189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4" descr="C:\Documents and Settings\Пользователь\Рабочий стол\ДДТ\IMG_0904.JPG"/>
          <p:cNvPicPr>
            <a:picLocks noChangeAspect="1" noChangeArrowheads="1"/>
          </p:cNvPicPr>
          <p:nvPr/>
        </p:nvPicPr>
        <p:blipFill rotWithShape="1">
          <a:blip r:embed="rId6" cstate="email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5214942" y="3786190"/>
            <a:ext cx="3613153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71472" y="428604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4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28604"/>
            <a:ext cx="1451926" cy="895356"/>
          </a:xfrm>
          <a:prstGeom prst="rect">
            <a:avLst/>
          </a:prstGeom>
          <a:noFill/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642910" y="928670"/>
            <a:ext cx="4572032" cy="185738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Профессиональная</a:t>
            </a:r>
            <a:r>
              <a:rPr kumimoji="0" lang="ru-RU" sz="51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 ориентация</a:t>
            </a:r>
            <a:endParaRPr kumimoji="0" lang="ru-RU" sz="51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       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642910" y="2214554"/>
            <a:ext cx="5143536" cy="528641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«</a:t>
            </a:r>
            <a:r>
              <a:rPr kumimoji="0" lang="ru-RU" sz="5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ПроеКТОриЯ</a:t>
            </a: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»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51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51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Уроки занятости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51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51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Экскурсии на предприятия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51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Дни</a:t>
            </a:r>
            <a:r>
              <a:rPr kumimoji="0" lang="ru-RU" sz="51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 </a:t>
            </a:r>
            <a:r>
              <a:rPr lang="ru-RU" sz="51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открытых дверей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51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Мастер-классы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51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51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Единый день профориентации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51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Ярмарки</a:t>
            </a:r>
            <a:r>
              <a:rPr kumimoji="0" lang="ru-RU" sz="51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 учебных и рабочих мест</a:t>
            </a:r>
            <a:endParaRPr kumimoji="0" lang="ru-RU" sz="51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       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</p:txBody>
      </p:sp>
      <p:pic>
        <p:nvPicPr>
          <p:cNvPr id="8" name="Picture 3" descr="C:\Documents and Settings\Пользователь\Рабочий стол\для коференции\Посещение пожарной части. камышевка 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/>
          </a:blip>
          <a:srcRect/>
          <a:stretch>
            <a:fillRect/>
          </a:stretch>
        </p:blipFill>
        <p:spPr bwMode="auto">
          <a:xfrm>
            <a:off x="5143504" y="1357298"/>
            <a:ext cx="343237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C:\Documents and Settings\Пользователь\Рабочий стол\для коференции\P_20171121_101818_HDR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  <a:extLst/>
          </a:blip>
          <a:srcRect/>
          <a:stretch>
            <a:fillRect/>
          </a:stretch>
        </p:blipFill>
        <p:spPr>
          <a:xfrm>
            <a:off x="6143636" y="3929066"/>
            <a:ext cx="176809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57224" y="1285860"/>
            <a:ext cx="4000528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Инклюзивное образование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ОВЗ – 25 детей,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Инвалиды – 56 детей</a:t>
            </a: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6314" y="1643050"/>
            <a:ext cx="3931920" cy="43577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ПМПК</a:t>
            </a:r>
          </a:p>
          <a:p>
            <a:pPr>
              <a:buNone/>
            </a:pPr>
            <a:endParaRPr lang="ru-RU" sz="22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2018 – 5 заседаний,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обследовано 94 ребенка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2019 – 2 заседания, 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Arial Black" pitchFamily="34" charset="0"/>
              </a:rPr>
              <a:t>обследовано 64 ребенка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User\Desktop\ГРИДНЕВА\АВГУСТ\2019\Фото от Цебровой\IMG-20190225-WA0010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1357290" y="3929066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4143404" cy="492922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</a:t>
            </a:r>
            <a:r>
              <a:rPr lang="ru-RU" sz="39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Современные родители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6248" y="1643050"/>
            <a:ext cx="4431986" cy="4357718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10 родителей прошли обучение по правовому просвещению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Клуб замещающих родителей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Родительские всеобучи и собрания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Мероприятия по укреплению семейных ценностей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Picture 4" descr="C:\Documents and Settings\Пользователь\Рабочий стол\1ByWfTK1ZFvJS6_5qRX1KO4TPAJ4NS7s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>
          <a:xfrm>
            <a:off x="785786" y="3000372"/>
            <a:ext cx="2967323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1472" y="500042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6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00042"/>
            <a:ext cx="1451926" cy="895356"/>
          </a:xfrm>
          <a:prstGeom prst="rect">
            <a:avLst/>
          </a:prstGeom>
          <a:noFill/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857224" y="1285860"/>
            <a:ext cx="3714776" cy="22145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775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 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КДНи</a:t>
            </a: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ЗП,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ПДН – 296 семей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8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Обеспечение правопорядка и профилактика правонарушений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4786314" y="1571612"/>
            <a:ext cx="3929090" cy="1928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Оздоровление – 1084 школьника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Трудоустройство – 121 школьник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Досуговая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 деятельность –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 291 ребенок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</p:txBody>
      </p:sp>
      <p:pic>
        <p:nvPicPr>
          <p:cNvPr id="17409" name="Picture 1" descr="C:\Users\User\Desktop\ГРИДНЕВА\АВГУСТ\2019\Фото от Цебровой\IMG_0882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3500430" y="3571876"/>
            <a:ext cx="3944886" cy="2878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User\AppData\Local\Temp\фото_Администрации-95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857364"/>
            <a:ext cx="8643965" cy="286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42852"/>
            <a:ext cx="1451926" cy="8953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1472" y="500042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6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00042"/>
            <a:ext cx="1451926" cy="895356"/>
          </a:xfrm>
          <a:prstGeom prst="rect">
            <a:avLst/>
          </a:prstGeom>
          <a:noFill/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857224" y="1285860"/>
            <a:ext cx="4500594" cy="4572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 ЗДОРОВЬЕ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8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Обследовано 60% обучающихся, до конца 2019 года будут обследованы все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1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 группа – 33,7%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baseline="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2 группа – 54%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3 группа – 11,1%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baseline="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4-5 группа – 1,2%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Aharoni" pitchFamily="2" charset="-79"/>
            </a:endParaRPr>
          </a:p>
        </p:txBody>
      </p:sp>
      <p:pic>
        <p:nvPicPr>
          <p:cNvPr id="51202" name="Picture 2" descr="C:\Users\User\Desktop\ГРИДНЕВА\АВГУСТ\2019\Фото от Цебровой\IMG_0880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5214942" y="2571744"/>
            <a:ext cx="375049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4352" y="1357298"/>
            <a:ext cx="3771896" cy="3500462"/>
          </a:xfrm>
        </p:spPr>
        <p:txBody>
          <a:bodyPr>
            <a:normAutofit lnSpcReduction="10000"/>
          </a:bodyPr>
          <a:lstStyle/>
          <a:p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  </a:t>
            </a: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755360" y="1714488"/>
            <a:ext cx="3931920" cy="3643338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ГТО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651 участник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Золото – 107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Серебро – 197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Бронза – 99</a:t>
            </a: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 2016 по 2018 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403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участника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получили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знаки отличия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5" name="Picture 2" descr="F:\для содоклада\фото на конференцию\ГТО и ГТОшка\DSC00801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>
          <a:xfrm>
            <a:off x="571472" y="3714752"/>
            <a:ext cx="4469458" cy="2514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0" descr="C:\Documents and Settings\Пользователь\Рабочий стол\для коференции\38521_jpg_14564706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1428736"/>
            <a:ext cx="18354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4352" y="1357298"/>
            <a:ext cx="3771896" cy="3500462"/>
          </a:xfrm>
        </p:spPr>
        <p:txBody>
          <a:bodyPr>
            <a:normAutofit fontScale="40000" lnSpcReduction="20000"/>
          </a:bodyPr>
          <a:lstStyle/>
          <a:p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  </a:t>
            </a: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286248" y="1714488"/>
            <a:ext cx="3931920" cy="385765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9000" dirty="0" smtClean="0">
                <a:solidFill>
                  <a:srgbClr val="C00000"/>
                </a:solidFill>
                <a:latin typeface="Arial Black" pitchFamily="34" charset="0"/>
              </a:rPr>
              <a:t>СПОРТ</a:t>
            </a:r>
          </a:p>
          <a:p>
            <a:pPr algn="ctr">
              <a:buNone/>
            </a:pPr>
            <a:endParaRPr lang="ru-RU" sz="4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Зимний и летний фестиваль ГТО</a:t>
            </a:r>
          </a:p>
          <a:p>
            <a:pPr algn="ctr">
              <a:buNone/>
            </a:pPr>
            <a:endParaRPr lang="ru-RU" sz="4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Спартакиада школьников</a:t>
            </a:r>
          </a:p>
          <a:p>
            <a:pPr algn="ctr">
              <a:buNone/>
            </a:pPr>
            <a:endParaRPr lang="ru-RU" sz="4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Президентские спортивные игры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Президентские спортивные состязания</a:t>
            </a:r>
          </a:p>
          <a:p>
            <a:pPr algn="ctr">
              <a:buNone/>
            </a:pPr>
            <a:endParaRPr lang="ru-RU" sz="4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Кросс «Здоровье нации»</a:t>
            </a:r>
          </a:p>
          <a:p>
            <a:pPr algn="ctr">
              <a:buNone/>
            </a:pP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193" name="Picture 1" descr="C:\Users\User\Downloads\спартакиада  2019\IMG-20190530-WA0008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500034" y="1357298"/>
            <a:ext cx="342899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Users\User\Downloads\спартакиада  2019\IMG-20190530-WA0027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714348" y="4429132"/>
            <a:ext cx="3000396" cy="1994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User\Downloads\спартакиада  2019\IMG-20190530-WA0069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</a:blip>
          <a:srcRect/>
          <a:stretch>
            <a:fillRect/>
          </a:stretch>
        </p:blipFill>
        <p:spPr bwMode="auto">
          <a:xfrm>
            <a:off x="1571604" y="2928934"/>
            <a:ext cx="2714644" cy="1868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57224" y="1285860"/>
            <a:ext cx="4000528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        </a:t>
            </a:r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КАДРЫ</a:t>
            </a: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643306" y="2143116"/>
            <a:ext cx="5074928" cy="3857652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468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педработников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, из них 110 воспитателей, 341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</a:rPr>
              <a:t>педработников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школ, 17 педагогов дополнительного образования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84 чел – высшая категория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126 чел – первая категория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68% - высшее образование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30% - среднее профессиональное образование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42" name="Picture 2" descr="https://i.sakh.com/info/p/photos/12/120850/f57c7a34fb83a5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642910" y="2000240"/>
            <a:ext cx="2788871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User\Desktop\ГРИДНЕВА\АВГУСТ\2019\все фото МБДОУ\фото день флага  дети\7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1071538" y="4000504"/>
            <a:ext cx="1945419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500034" y="428604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3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8604"/>
            <a:ext cx="1451926" cy="895356"/>
          </a:xfrm>
          <a:prstGeom prst="rect">
            <a:avLst/>
          </a:prstGeom>
          <a:noFill/>
        </p:spPr>
      </p:pic>
      <p:pic>
        <p:nvPicPr>
          <p:cNvPr id="47106" name="Picture 2" descr="C:\Users\User\AppData\Local\Temp\дождикова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5143504" y="1643050"/>
            <a:ext cx="3098613" cy="4429156"/>
          </a:xfrm>
          <a:prstGeom prst="rect">
            <a:avLst/>
          </a:prstGeom>
          <a:noFill/>
        </p:spPr>
      </p:pic>
      <p:pic>
        <p:nvPicPr>
          <p:cNvPr id="47107" name="Picture 3" descr="C:\Users\User\AppData\Local\Temp\Дождикова А И уч англ яз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857224" y="1428736"/>
            <a:ext cx="3396368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500034" y="428604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3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8604"/>
            <a:ext cx="1451926" cy="895356"/>
          </a:xfrm>
          <a:prstGeom prst="rect">
            <a:avLst/>
          </a:prstGeom>
          <a:noFill/>
        </p:spPr>
      </p:pic>
      <p:sp>
        <p:nvSpPr>
          <p:cNvPr id="4" name="Содержимое 4"/>
          <p:cNvSpPr txBox="1">
            <a:spLocks/>
          </p:cNvSpPr>
          <p:nvPr/>
        </p:nvSpPr>
        <p:spPr>
          <a:xfrm>
            <a:off x="500034" y="1142984"/>
            <a:ext cx="2928958" cy="4929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Учитель года</a:t>
            </a: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3286116" y="1285860"/>
            <a:ext cx="2928958" cy="4929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Воспитатель года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5786446" y="1357298"/>
            <a:ext cx="2928958" cy="4929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Aharoni" pitchFamily="2" charset="-79"/>
              </a:rPr>
              <a:t>Тренер года</a:t>
            </a:r>
          </a:p>
        </p:txBody>
      </p:sp>
      <p:pic>
        <p:nvPicPr>
          <p:cNvPr id="48130" name="Picture 2" descr="C:\Users\User\Desktop\ГРИДНЕВА\АВГУСТ\2019\фото\Изображение 483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1000099" y="2428868"/>
            <a:ext cx="1716969" cy="3319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1" name="Picture 3" descr="C:\Users\User\Desktop\ГРИДНЕВА\АВГУСТ\2019\фото\Изображение 491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3643306" y="2403234"/>
            <a:ext cx="1571636" cy="3311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\AppData\Local\Temp\Изображение 557.jpg"/>
          <p:cNvPicPr>
            <a:picLocks noChangeAspect="1" noChangeArrowheads="1"/>
          </p:cNvPicPr>
          <p:nvPr/>
        </p:nvPicPr>
        <p:blipFill>
          <a:blip r:embed="rId6" cstate="email">
            <a:lum bright="10000"/>
          </a:blip>
          <a:srcRect/>
          <a:stretch>
            <a:fillRect/>
          </a:stretch>
        </p:blipFill>
        <p:spPr bwMode="auto">
          <a:xfrm>
            <a:off x="6215074" y="2428868"/>
            <a:ext cx="1714512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6243652" cy="59056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Социальная активность</a:t>
            </a:r>
          </a:p>
        </p:txBody>
      </p:sp>
      <p:sp>
        <p:nvSpPr>
          <p:cNvPr id="74759" name="Объект 1"/>
          <p:cNvSpPr>
            <a:spLocks noGrp="1"/>
          </p:cNvSpPr>
          <p:nvPr>
            <p:ph sz="half" idx="1"/>
          </p:nvPr>
        </p:nvSpPr>
        <p:spPr>
          <a:xfrm>
            <a:off x="1000100" y="1643050"/>
            <a:ext cx="3286148" cy="107157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Волонтерское движение</a:t>
            </a:r>
          </a:p>
        </p:txBody>
      </p:sp>
      <p:pic>
        <p:nvPicPr>
          <p:cNvPr id="14" name="Picture 2" descr="C:\Documents and Settings\Пользователь\Рабочий стол\Гриднева\АВГУСТ\АВГУСТ 18\фото наши\image (6)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966" y="3071810"/>
            <a:ext cx="39980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714348" y="500042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16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28604"/>
            <a:ext cx="1451926" cy="895356"/>
          </a:xfrm>
          <a:prstGeom prst="rect">
            <a:avLst/>
          </a:prstGeom>
          <a:noFill/>
        </p:spPr>
      </p:pic>
      <p:sp>
        <p:nvSpPr>
          <p:cNvPr id="14338" name="AutoShape 2" descr="https://mail.yandex.ru/message_part/6.+%D0%9F%D0%B5%D1%80%D0%B2%D1%8B%D0%B9+%D0%B7%D0%B0%D0%BB+%28%D0%B7%D0%B0%D0%BF%D0%B0%D0%B4%D0%BD%D0%B0%D1%8F%29+%281%29.JPG?_uid=397629947&amp;hid=1.1.3&amp;ids=168884986026407240&amp;name=6.+%D0%9F%D0%B5%D1%80%D0%B2%D1%8B%D0%B9+%D0%B7%D0%B0%D0%BB+%28%D0%B7%D0%B0%D0%BF%D0%B0%D0%B4%D0%BD%D0%B0%D1%8F%29+%281%29.JPG&amp;yandex_class=yandex_inline_content_320.mail:0.E1629758:19184003678962415820738778016_1.1.3_1688849860264072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" name="Picture 1" descr="C:\Users\User\AppData\Local\Temp\IMG-20190822-WA0009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4714875" y="3071811"/>
            <a:ext cx="4000497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755360" y="3286124"/>
            <a:ext cx="3931920" cy="16333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4643438" y="1643050"/>
            <a:ext cx="3286148" cy="10715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ЮНАРМИЯ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6243652" cy="59056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Социальная активность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sz="half" idx="2"/>
          </p:nvPr>
        </p:nvSpPr>
        <p:spPr>
          <a:xfrm>
            <a:off x="142875" y="2133600"/>
            <a:ext cx="5867400" cy="41910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4759" name="Объект 1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214842" cy="500066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«150 культур Дона»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714348" y="500042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16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28604"/>
            <a:ext cx="1451926" cy="895356"/>
          </a:xfrm>
          <a:prstGeom prst="rect">
            <a:avLst/>
          </a:prstGeom>
          <a:noFill/>
        </p:spPr>
      </p:pic>
      <p:pic>
        <p:nvPicPr>
          <p:cNvPr id="1026" name="Picture 2" descr="http://xn--3-0tbal0b.xn--p1ai/files/16042019-1.pn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4643438" y="4429132"/>
            <a:ext cx="342902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xn--3-0tbal0b.xn--p1ai/files/16042019-6.pn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4643438" y="2000240"/>
            <a:ext cx="3422745" cy="2309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Users\User\AppData\Local\Temp\Русь моя,синеокая..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</a:blip>
          <a:srcRect/>
          <a:stretch>
            <a:fillRect/>
          </a:stretch>
        </p:blipFill>
        <p:spPr bwMode="auto">
          <a:xfrm>
            <a:off x="928662" y="2071678"/>
            <a:ext cx="3357586" cy="2238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AppData\Local\Temp\дети в древнегреч.костюмах.JPG"/>
          <p:cNvPicPr>
            <a:picLocks noChangeAspect="1" noChangeArrowheads="1"/>
          </p:cNvPicPr>
          <p:nvPr/>
        </p:nvPicPr>
        <p:blipFill>
          <a:blip r:embed="rId7" cstate="email">
            <a:lum bright="10000"/>
          </a:blip>
          <a:srcRect/>
          <a:stretch>
            <a:fillRect/>
          </a:stretch>
        </p:blipFill>
        <p:spPr bwMode="auto">
          <a:xfrm>
            <a:off x="928662" y="4429132"/>
            <a:ext cx="3357586" cy="2238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6243652" cy="59056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Социальная активность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sz="half" idx="2"/>
          </p:nvPr>
        </p:nvSpPr>
        <p:spPr>
          <a:xfrm>
            <a:off x="142875" y="2133600"/>
            <a:ext cx="5867400" cy="41910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«Воспитан-на-Дону»</a:t>
            </a:r>
          </a:p>
          <a:p>
            <a:pPr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Детско-юношеский туризм</a:t>
            </a:r>
          </a:p>
        </p:txBody>
      </p:sp>
      <p:sp>
        <p:nvSpPr>
          <p:cNvPr id="74759" name="Объект 1"/>
          <p:cNvSpPr>
            <a:spLocks noGrp="1"/>
          </p:cNvSpPr>
          <p:nvPr>
            <p:ph sz="half" idx="1"/>
          </p:nvPr>
        </p:nvSpPr>
        <p:spPr>
          <a:xfrm>
            <a:off x="285720" y="1714488"/>
            <a:ext cx="4429156" cy="1857388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Воспитан-на-Дону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»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региональный туризм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музейная педагогика</a:t>
            </a:r>
          </a:p>
        </p:txBody>
      </p:sp>
      <p:pic>
        <p:nvPicPr>
          <p:cNvPr id="48130" name="Picture 2" descr="C:\Documents and Settings\Пользователь\Рабочий стол\Гриднева\АВГУСТ\АВГУСТ 18\фото для УО\Тюнин Алексей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785926"/>
            <a:ext cx="2952771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714348" y="500042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16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28604"/>
            <a:ext cx="1451926" cy="895356"/>
          </a:xfrm>
          <a:prstGeom prst="rect">
            <a:avLst/>
          </a:prstGeom>
          <a:noFill/>
        </p:spPr>
      </p:pic>
      <p:sp>
        <p:nvSpPr>
          <p:cNvPr id="14338" name="AutoShape 2" descr="https://mail.yandex.ru/message_part/6.+%D0%9F%D0%B5%D1%80%D0%B2%D1%8B%D0%B9+%D0%B7%D0%B0%D0%BB+%28%D0%B7%D0%B0%D0%BF%D0%B0%D0%B4%D0%BD%D0%B0%D1%8F%29+%281%29.JPG?_uid=397629947&amp;hid=1.1.3&amp;ids=168884986026407240&amp;name=6.+%D0%9F%D0%B5%D1%80%D0%B2%D1%8B%D0%B9+%D0%B7%D0%B0%D0%BB+%28%D0%B7%D0%B0%D0%BF%D0%B0%D0%B4%D0%BD%D0%B0%D1%8F%29+%281%29.JPG&amp;yandex_class=yandex_inline_content_320.mail:0.E1629758:19184003678962415820738778016_1.1.3_1688849860264072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User\Desktop\6. Первый зал (западная) (1)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500034" y="3786190"/>
            <a:ext cx="355602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5" descr="C:\Users\User\Downloads\1. Первый зал (вход 1) (2)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</a:blip>
          <a:srcRect/>
          <a:stretch>
            <a:fillRect/>
          </a:stretch>
        </p:blipFill>
        <p:spPr bwMode="auto">
          <a:xfrm>
            <a:off x="4286248" y="3929066"/>
            <a:ext cx="3436697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6457966" cy="9191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Сохранение культурных традиций Донского казачества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sz="half" idx="2"/>
          </p:nvPr>
        </p:nvSpPr>
        <p:spPr>
          <a:xfrm>
            <a:off x="174625" y="2087563"/>
            <a:ext cx="5867400" cy="4191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defRPr/>
            </a:pPr>
            <a:endParaRPr lang="ru-RU" sz="20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9154" name="Picture 2" descr="C:\Documents and Settings\Пользователь\Рабочий стол\Гриднева\АВГУСТ\АВГУСТ 18\фото для УО\казачий класс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lum bright="20000"/>
            <a:extLst/>
          </a:blip>
          <a:srcRect/>
          <a:stretch>
            <a:fillRect/>
          </a:stretch>
        </p:blipFill>
        <p:spPr>
          <a:xfrm>
            <a:off x="347662" y="2209800"/>
            <a:ext cx="3402807" cy="255210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155" name="Picture 3" descr="C:\Documents and Settings\Пользователь\Рабочий стол\Гриднева\АВГУСТ\АВГУСТ 18\фото для УО\казачий класс 2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  <a:extLst/>
          </a:blip>
          <a:srcRect/>
          <a:stretch>
            <a:fillRect/>
          </a:stretch>
        </p:blipFill>
        <p:spPr bwMode="auto">
          <a:xfrm>
            <a:off x="2714612" y="4071942"/>
            <a:ext cx="3321049" cy="2490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9156" name="Picture 4" descr="C:\Documents and Settings\Пользователь\Рабочий стол\Гриднева\АВГУСТ\АВГУСТ 18\ДС\vystuplenie_gruppy_kazachata.jpg"/>
          <p:cNvPicPr>
            <a:picLocks noChangeAspect="1" noChangeArrowheads="1"/>
          </p:cNvPicPr>
          <p:nvPr/>
        </p:nvPicPr>
        <p:blipFill rotWithShape="1">
          <a:blip r:embed="rId5">
            <a:lum bright="20000"/>
            <a:extLst/>
          </a:blip>
          <a:srcRect/>
          <a:stretch/>
        </p:blipFill>
        <p:spPr bwMode="auto">
          <a:xfrm>
            <a:off x="4495800" y="2133600"/>
            <a:ext cx="4091318" cy="238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714348" y="500042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12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500042"/>
            <a:ext cx="1451926" cy="8953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857232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Национальный проект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«Образование»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857364"/>
            <a:ext cx="8001056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Указ Президента Российской Федерации от 7 мая 2018 г.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«О национальных целях и стратегических задачах развития Российской Федерации на период до 2024 года»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1472" y="214290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6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42852"/>
            <a:ext cx="1451926" cy="895356"/>
          </a:xfrm>
          <a:prstGeom prst="rect">
            <a:avLst/>
          </a:prstGeom>
          <a:noFill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Picture 2" descr="http://iro23.ru/sites/default/files/avgustovka_infografi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643182"/>
            <a:ext cx="2000264" cy="2071702"/>
          </a:xfrm>
          <a:prstGeom prst="diamond">
            <a:avLst/>
          </a:prstGeom>
          <a:noFill/>
        </p:spPr>
      </p:pic>
      <p:pic>
        <p:nvPicPr>
          <p:cNvPr id="16" name="Picture 4" descr="http://iro23.ru/sites/default/files/avgustovka_infografik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3714752"/>
            <a:ext cx="2000293" cy="2000264"/>
          </a:xfrm>
          <a:prstGeom prst="diamond">
            <a:avLst/>
          </a:prstGeom>
          <a:noFill/>
        </p:spPr>
      </p:pic>
      <p:pic>
        <p:nvPicPr>
          <p:cNvPr id="17" name="Picture 2" descr="http://iro23.ru/sites/default/files/avgustovka_infografik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1736" y="2714620"/>
            <a:ext cx="2000264" cy="2000264"/>
          </a:xfrm>
          <a:prstGeom prst="diamond">
            <a:avLst/>
          </a:prstGeom>
          <a:noFill/>
        </p:spPr>
      </p:pic>
      <p:pic>
        <p:nvPicPr>
          <p:cNvPr id="18" name="Picture 6" descr="http://iro23.ru/sites/default/files/avgustovka_infografik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43306" y="3786190"/>
            <a:ext cx="1928826" cy="2005979"/>
          </a:xfrm>
          <a:prstGeom prst="diamond">
            <a:avLst/>
          </a:prstGeom>
          <a:noFill/>
        </p:spPr>
      </p:pic>
      <p:pic>
        <p:nvPicPr>
          <p:cNvPr id="19" name="Picture 8" descr="http://iro23.ru/sites/default/files/avgustovka_infografik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3438" y="2714620"/>
            <a:ext cx="1928826" cy="1928826"/>
          </a:xfrm>
          <a:prstGeom prst="diamond">
            <a:avLst/>
          </a:prstGeom>
          <a:noFill/>
        </p:spPr>
      </p:pic>
      <p:pic>
        <p:nvPicPr>
          <p:cNvPr id="20" name="Picture 10" descr="http://iro23.ru/sites/default/files/avgustovka_infografika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43570" y="3786190"/>
            <a:ext cx="2020675" cy="1928826"/>
          </a:xfrm>
          <a:prstGeom prst="diamond">
            <a:avLst/>
          </a:prstGeom>
          <a:noFill/>
        </p:spPr>
      </p:pic>
      <p:pic>
        <p:nvPicPr>
          <p:cNvPr id="38914" name="Picture 2" descr="http://iro23.ru/sites/default/files/avgustovka_infografik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2714620"/>
            <a:ext cx="2000264" cy="1928826"/>
          </a:xfrm>
          <a:prstGeom prst="diamond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857232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Национальный проект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«Образование»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857364"/>
            <a:ext cx="8001056" cy="8309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Указ Президента Российской Федерации от 7 мая 2018 г.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«О национальных целях и стратегических задачах развития Российской Федерации на период до 2024 года»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1472" y="214290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6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42852"/>
            <a:ext cx="1451926" cy="895356"/>
          </a:xfrm>
          <a:prstGeom prst="rect">
            <a:avLst/>
          </a:prstGeom>
          <a:noFill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Picture 2" descr="http://iro23.ru/sites/default/files/avgustovka_infografi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643182"/>
            <a:ext cx="2000264" cy="2071702"/>
          </a:xfrm>
          <a:prstGeom prst="diamond">
            <a:avLst/>
          </a:prstGeom>
          <a:noFill/>
        </p:spPr>
      </p:pic>
      <p:pic>
        <p:nvPicPr>
          <p:cNvPr id="16" name="Picture 4" descr="http://iro23.ru/sites/default/files/avgustovka_infografik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28" y="3714752"/>
            <a:ext cx="2000293" cy="2000264"/>
          </a:xfrm>
          <a:prstGeom prst="diamond">
            <a:avLst/>
          </a:prstGeom>
          <a:noFill/>
        </p:spPr>
      </p:pic>
      <p:pic>
        <p:nvPicPr>
          <p:cNvPr id="17" name="Picture 2" descr="http://iro23.ru/sites/default/files/avgustovka_infografik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1736" y="2714620"/>
            <a:ext cx="2000264" cy="2000264"/>
          </a:xfrm>
          <a:prstGeom prst="diamond">
            <a:avLst/>
          </a:prstGeom>
          <a:noFill/>
        </p:spPr>
      </p:pic>
      <p:pic>
        <p:nvPicPr>
          <p:cNvPr id="18" name="Picture 6" descr="http://iro23.ru/sites/default/files/avgustovka_infografik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43306" y="3786190"/>
            <a:ext cx="1928826" cy="2005979"/>
          </a:xfrm>
          <a:prstGeom prst="diamond">
            <a:avLst/>
          </a:prstGeom>
          <a:noFill/>
        </p:spPr>
      </p:pic>
      <p:pic>
        <p:nvPicPr>
          <p:cNvPr id="19" name="Picture 8" descr="http://iro23.ru/sites/default/files/avgustovka_infografik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3438" y="2714620"/>
            <a:ext cx="1928826" cy="1928826"/>
          </a:xfrm>
          <a:prstGeom prst="diamond">
            <a:avLst/>
          </a:prstGeom>
          <a:noFill/>
        </p:spPr>
      </p:pic>
      <p:pic>
        <p:nvPicPr>
          <p:cNvPr id="20" name="Picture 10" descr="http://iro23.ru/sites/default/files/avgustovka_infografika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43570" y="3786190"/>
            <a:ext cx="2020675" cy="1928826"/>
          </a:xfrm>
          <a:prstGeom prst="diamond">
            <a:avLst/>
          </a:prstGeom>
          <a:noFill/>
        </p:spPr>
      </p:pic>
      <p:pic>
        <p:nvPicPr>
          <p:cNvPr id="38914" name="Picture 2" descr="http://iro23.ru/sites/default/files/avgustovka_infografik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2714620"/>
            <a:ext cx="2000264" cy="1928826"/>
          </a:xfrm>
          <a:prstGeom prst="diamond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414340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От задач к решениям – ключевые ориентиры развития муниципальной системы образования</a:t>
            </a:r>
            <a:br>
              <a:rPr lang="ru-RU" sz="4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С.В.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Пустоварова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– начальник 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Управления образования 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Орловского района </a:t>
            </a:r>
            <a:endParaRPr lang="ru-RU" sz="20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50019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СПАСИБО ЗА ВНИМАНИЕ !</a:t>
            </a:r>
            <a:br>
              <a:rPr lang="ru-RU" sz="40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098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642918"/>
            <a:ext cx="1451926" cy="89535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00100" y="642918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9"/>
            <a:ext cx="60721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Социальная 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направленность бюджета Орловского района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928794" y="1428736"/>
          <a:ext cx="6691338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вал 3"/>
          <p:cNvSpPr/>
          <p:nvPr/>
        </p:nvSpPr>
        <p:spPr>
          <a:xfrm>
            <a:off x="571472" y="3071810"/>
            <a:ext cx="3571900" cy="307183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Доля расходов на образование в бюджете района – 47,7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%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71472" y="214290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6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142852"/>
            <a:ext cx="1451926" cy="8953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928670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Структура расходов бюджета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отрасли образования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42910" y="2214554"/>
          <a:ext cx="814393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472" y="214290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5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42852"/>
            <a:ext cx="1451926" cy="8953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928670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Укрепление материально-технической базы образовательных учреждений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472" y="214290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5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42852"/>
            <a:ext cx="1451926" cy="895356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sz="quarter" idx="2"/>
          </p:nvPr>
        </p:nvGraphicFramePr>
        <p:xfrm>
          <a:off x="608013" y="2286000"/>
          <a:ext cx="7821612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IMG-20190819-WA0006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642910" y="1142984"/>
            <a:ext cx="4476782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472" y="214290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5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42852"/>
            <a:ext cx="1451926" cy="895356"/>
          </a:xfrm>
          <a:prstGeom prst="rect">
            <a:avLst/>
          </a:prstGeom>
          <a:noFill/>
        </p:spPr>
      </p:pic>
      <p:pic>
        <p:nvPicPr>
          <p:cNvPr id="7" name="Picture 2" descr="C:\Users\User\AppData\Local\Temp\IMG-20190819-WA0008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2285984" y="3929066"/>
            <a:ext cx="2500330" cy="2361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User\AppData\Local\Temp\IMG-20190819-WA0009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</a:blip>
          <a:srcRect/>
          <a:stretch>
            <a:fillRect/>
          </a:stretch>
        </p:blipFill>
        <p:spPr bwMode="auto">
          <a:xfrm>
            <a:off x="5286380" y="1108417"/>
            <a:ext cx="3071834" cy="3963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РИДНЕВА\АВГУСТ\2019\Фото от Цебровой\P_20190815_144117_vHDR_Auto[1]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857224" y="1142984"/>
            <a:ext cx="3273136" cy="4000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Администрация Орловского района Ростовской обла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42852"/>
            <a:ext cx="1451926" cy="89535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71472" y="214290"/>
            <a:ext cx="6429420" cy="500066"/>
          </a:xfrm>
          <a:prstGeom prst="rect">
            <a:avLst/>
          </a:prstGeom>
          <a:solidFill>
            <a:srgbClr val="063F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schemeClr val="bg1"/>
                </a:solidFill>
                <a:latin typeface="Century" pitchFamily="18" charset="0"/>
                <a:ea typeface="+mj-ea"/>
                <a:cs typeface="+mj-cs"/>
              </a:rPr>
              <a:t>Управление образования Орловского района</a:t>
            </a:r>
          </a:p>
        </p:txBody>
      </p:sp>
      <p:pic>
        <p:nvPicPr>
          <p:cNvPr id="2050" name="Picture 2" descr="C:\Users\User\AppData\Local\Temp\IMG-20190819-WA0005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4572000" y="4286256"/>
            <a:ext cx="3143272" cy="2125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User\Desktop\ГРИДНЕВА\АВГУСТ\2019\Фото от Цебровой\IMG-20190815-WA0012.jpg"/>
          <p:cNvPicPr>
            <a:picLocks noChangeAspect="1" noChangeArrowheads="1"/>
          </p:cNvPicPr>
          <p:nvPr/>
        </p:nvPicPr>
        <p:blipFill>
          <a:blip r:embed="rId6" cstate="email">
            <a:lum bright="20000"/>
          </a:blip>
          <a:srcRect/>
          <a:stretch>
            <a:fillRect/>
          </a:stretch>
        </p:blipFill>
        <p:spPr bwMode="auto">
          <a:xfrm>
            <a:off x="4572000" y="1142984"/>
            <a:ext cx="3810027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7733</TotalTime>
  <Words>1070</Words>
  <Application>Microsoft Office PowerPoint</Application>
  <PresentationFormat>Экран (4:3)</PresentationFormat>
  <Paragraphs>441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Arial</vt:lpstr>
      <vt:lpstr>Arial Black</vt:lpstr>
      <vt:lpstr>Times New Roman</vt:lpstr>
      <vt:lpstr>Century</vt:lpstr>
      <vt:lpstr>Verdana</vt:lpstr>
      <vt:lpstr>Aharoni</vt:lpstr>
      <vt:lpstr>Wingdings 2</vt:lpstr>
      <vt:lpstr>Calibri</vt:lpstr>
      <vt:lpstr>Аспект</vt:lpstr>
      <vt:lpstr>Районная педагогическая конференция  </vt:lpstr>
      <vt:lpstr>От задач к решениям – ключевые ориентиры развития муниципальной системы образования  С.В. Пустоварова – начальник  Управления образования  Орловского района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Дошкольное образование</vt:lpstr>
      <vt:lpstr>Дошкольное образование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Социальная активность</vt:lpstr>
      <vt:lpstr>Социальная активность</vt:lpstr>
      <vt:lpstr>Социальная активность</vt:lpstr>
      <vt:lpstr>Сохранение культурных традиций Донского казачества</vt:lpstr>
      <vt:lpstr>Слайд 40</vt:lpstr>
      <vt:lpstr>От задач к решениям – ключевые ориентиры развития муниципальной системы образования  С.В. Пустоварова – начальник  Управления образования  Орловского района </vt:lpstr>
      <vt:lpstr>СПАСИБО ЗА ВНИМАНИЕ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user</cp:lastModifiedBy>
  <cp:revision>824</cp:revision>
  <dcterms:created xsi:type="dcterms:W3CDTF">2012-10-21T15:40:11Z</dcterms:created>
  <dcterms:modified xsi:type="dcterms:W3CDTF">2019-09-09T06:30:41Z</dcterms:modified>
</cp:coreProperties>
</file>